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3.xml" ContentType="application/vnd.openxmlformats-officedocument.themeOverr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4.xml" ContentType="application/vnd.openxmlformats-officedocument.themeOverr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theme/themeOverride5.xml" ContentType="application/vnd.openxmlformats-officedocument.themeOverr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theme/themeOverride6.xml" ContentType="application/vnd.openxmlformats-officedocument.themeOverr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1" r:id="rId2"/>
  </p:sldMasterIdLst>
  <p:notesMasterIdLst>
    <p:notesMasterId r:id="rId26"/>
  </p:notesMasterIdLst>
  <p:handoutMasterIdLst>
    <p:handoutMasterId r:id="rId27"/>
  </p:handoutMasterIdLst>
  <p:sldIdLst>
    <p:sldId id="256" r:id="rId3"/>
    <p:sldId id="266" r:id="rId4"/>
    <p:sldId id="257" r:id="rId5"/>
    <p:sldId id="258" r:id="rId6"/>
    <p:sldId id="329" r:id="rId7"/>
    <p:sldId id="366" r:id="rId8"/>
    <p:sldId id="331" r:id="rId9"/>
    <p:sldId id="349" r:id="rId10"/>
    <p:sldId id="339" r:id="rId11"/>
    <p:sldId id="370" r:id="rId12"/>
    <p:sldId id="371" r:id="rId13"/>
    <p:sldId id="359" r:id="rId14"/>
    <p:sldId id="372" r:id="rId15"/>
    <p:sldId id="374" r:id="rId16"/>
    <p:sldId id="377" r:id="rId17"/>
    <p:sldId id="379" r:id="rId18"/>
    <p:sldId id="384" r:id="rId19"/>
    <p:sldId id="385" r:id="rId20"/>
    <p:sldId id="387" r:id="rId21"/>
    <p:sldId id="388" r:id="rId22"/>
    <p:sldId id="390" r:id="rId23"/>
    <p:sldId id="391" r:id="rId24"/>
    <p:sldId id="265" r:id="rId25"/>
  </p:sldIdLst>
  <p:sldSz cx="9144000" cy="6858000" type="screen4x3"/>
  <p:notesSz cx="7104063" cy="10234613"/>
  <p:defaultTextStyle>
    <a:defPPr>
      <a:defRPr lang="pl-PL"/>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BACC6"/>
    <a:srgbClr val="58AB1B"/>
    <a:srgbClr val="EDEDE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 pośredni 2 — Ak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524" autoAdjust="0"/>
    <p:restoredTop sz="92483" autoAdjust="0"/>
  </p:normalViewPr>
  <p:slideViewPr>
    <p:cSldViewPr>
      <p:cViewPr varScale="1">
        <p:scale>
          <a:sx n="108" d="100"/>
          <a:sy n="108" d="100"/>
        </p:scale>
        <p:origin x="1116" y="96"/>
      </p:cViewPr>
      <p:guideLst>
        <p:guide orient="horz" pos="2160"/>
        <p:guide pos="2880"/>
      </p:guideLst>
    </p:cSldViewPr>
  </p:slideViewPr>
  <p:notesTextViewPr>
    <p:cViewPr>
      <p:scale>
        <a:sx n="1" d="1"/>
        <a:sy n="1" d="1"/>
      </p:scale>
      <p:origin x="0" y="0"/>
    </p:cViewPr>
  </p:notesTextViewPr>
  <p:notesViewPr>
    <p:cSldViewPr>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Arkusz_programu_Microsoft_Excel1.xlsx"/></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package" Target="../embeddings/Arkusz_programu_Microsoft_Excel2.xlsx"/></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package" Target="../embeddings/Arkusz_programu_Microsoft_Excel3.xlsx"/></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package" Target="../embeddings/Arkusz_programu_Microsoft_Excel4.xlsx"/></Relationships>
</file>

<file path=ppt/charts/_rels/chart5.xml.rels><?xml version="1.0" encoding="UTF-8" standalone="yes"?>
<Relationships xmlns="http://schemas.openxmlformats.org/package/2006/relationships"><Relationship Id="rId3" Type="http://schemas.openxmlformats.org/officeDocument/2006/relationships/themeOverride" Target="../theme/themeOverride5.xml"/><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package" Target="../embeddings/Arkusz_programu_Microsoft_Excel5.xlsx"/></Relationships>
</file>

<file path=ppt/charts/_rels/chart6.xml.rels><?xml version="1.0" encoding="UTF-8" standalone="yes"?>
<Relationships xmlns="http://schemas.openxmlformats.org/package/2006/relationships"><Relationship Id="rId3" Type="http://schemas.openxmlformats.org/officeDocument/2006/relationships/themeOverride" Target="../theme/themeOverride6.xml"/><Relationship Id="rId2" Type="http://schemas.microsoft.com/office/2011/relationships/chartColorStyle" Target="colors6.xml"/><Relationship Id="rId1" Type="http://schemas.microsoft.com/office/2011/relationships/chartStyle" Target="style6.xml"/><Relationship Id="rId4" Type="http://schemas.openxmlformats.org/officeDocument/2006/relationships/package" Target="../embeddings/Arkusz_programu_Microsoft_Excel6.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pl-PL"/>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Arkusz1!$B$1</c:f>
              <c:strCache>
                <c:ptCount val="1"/>
                <c:pt idx="0">
                  <c:v>Seria 1</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100" b="0" i="0" u="none" strike="noStrike" kern="1200" baseline="0">
                    <a:solidFill>
                      <a:schemeClr val="tx1">
                        <a:lumMod val="75000"/>
                        <a:lumOff val="25000"/>
                      </a:schemeClr>
                    </a:solidFill>
                    <a:latin typeface="+mn-lt"/>
                    <a:ea typeface="+mn-ea"/>
                    <a:cs typeface="+mn-cs"/>
                  </a:defRPr>
                </a:pPr>
                <a:endParaRPr lang="pl-PL"/>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Arkusz1!$A$2:$A$6</c:f>
              <c:strCache>
                <c:ptCount val="5"/>
                <c:pt idx="0">
                  <c:v>W bardzo wysokim stopniu</c:v>
                </c:pt>
                <c:pt idx="1">
                  <c:v>W wysokim stopniu</c:v>
                </c:pt>
                <c:pt idx="2">
                  <c:v>W umiarkowanym stopniu</c:v>
                </c:pt>
                <c:pt idx="3">
                  <c:v>W niskim stopniu</c:v>
                </c:pt>
                <c:pt idx="4">
                  <c:v>W bardzo niskim stopniu</c:v>
                </c:pt>
              </c:strCache>
            </c:strRef>
          </c:cat>
          <c:val>
            <c:numRef>
              <c:f>Arkusz1!$B$2:$B$6</c:f>
              <c:numCache>
                <c:formatCode>0.00%</c:formatCode>
                <c:ptCount val="5"/>
                <c:pt idx="0">
                  <c:v>8.4210526315789472E-2</c:v>
                </c:pt>
                <c:pt idx="1">
                  <c:v>0.41403508771929826</c:v>
                </c:pt>
                <c:pt idx="2">
                  <c:v>0.45263157894736844</c:v>
                </c:pt>
                <c:pt idx="3">
                  <c:v>3.5087719298245612E-2</c:v>
                </c:pt>
                <c:pt idx="4">
                  <c:v>1.4035087719298246E-2</c:v>
                </c:pt>
              </c:numCache>
            </c:numRef>
          </c:val>
          <c:extLst xmlns:c16r2="http://schemas.microsoft.com/office/drawing/2015/06/chart">
            <c:ext xmlns:c16="http://schemas.microsoft.com/office/drawing/2014/chart" uri="{C3380CC4-5D6E-409C-BE32-E72D297353CC}">
              <c16:uniqueId val="{00000000-1A08-4D0C-9745-4B989235A53E}"/>
            </c:ext>
          </c:extLst>
        </c:ser>
        <c:dLbls>
          <c:showLegendKey val="0"/>
          <c:showVal val="0"/>
          <c:showCatName val="0"/>
          <c:showSerName val="0"/>
          <c:showPercent val="0"/>
          <c:showBubbleSize val="0"/>
        </c:dLbls>
        <c:gapWidth val="219"/>
        <c:overlap val="-27"/>
        <c:axId val="525271976"/>
        <c:axId val="525272368"/>
      </c:barChart>
      <c:catAx>
        <c:axId val="52527197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pl-PL"/>
          </a:p>
        </c:txPr>
        <c:crossAx val="525272368"/>
        <c:crosses val="autoZero"/>
        <c:auto val="1"/>
        <c:lblAlgn val="ctr"/>
        <c:lblOffset val="100"/>
        <c:noMultiLvlLbl val="0"/>
      </c:catAx>
      <c:valAx>
        <c:axId val="525272368"/>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pl-PL"/>
          </a:p>
        </c:txPr>
        <c:crossAx val="525271976"/>
        <c:crosses val="autoZero"/>
        <c:crossBetween val="between"/>
      </c:valAx>
      <c:spPr>
        <a:noFill/>
        <a:ln>
          <a:noFill/>
        </a:ln>
        <a:effectLst/>
      </c:spPr>
    </c:plotArea>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100"/>
      </a:pPr>
      <a:endParaRPr lang="pl-PL"/>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pl-PL"/>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Arkusz1!$B$1</c:f>
              <c:strCache>
                <c:ptCount val="1"/>
                <c:pt idx="0">
                  <c:v>Seria 1</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050" b="0" i="0" u="none" strike="noStrike" kern="1200" baseline="0">
                    <a:solidFill>
                      <a:schemeClr val="tx1">
                        <a:lumMod val="75000"/>
                        <a:lumOff val="25000"/>
                      </a:schemeClr>
                    </a:solidFill>
                    <a:latin typeface="+mn-lt"/>
                    <a:ea typeface="+mn-ea"/>
                    <a:cs typeface="+mn-cs"/>
                  </a:defRPr>
                </a:pPr>
                <a:endParaRPr lang="pl-PL"/>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Arkusz1!$A$2:$A$6</c:f>
              <c:strCache>
                <c:ptCount val="5"/>
                <c:pt idx="0">
                  <c:v>W bardzo wysokim stopniu</c:v>
                </c:pt>
                <c:pt idx="1">
                  <c:v>W wysokim stopniu</c:v>
                </c:pt>
                <c:pt idx="2">
                  <c:v>W umiarkowanym stopniu</c:v>
                </c:pt>
                <c:pt idx="3">
                  <c:v>W niskim stopniu</c:v>
                </c:pt>
                <c:pt idx="4">
                  <c:v>W bardzo niskim stopniu</c:v>
                </c:pt>
              </c:strCache>
            </c:strRef>
          </c:cat>
          <c:val>
            <c:numRef>
              <c:f>Arkusz1!$B$2:$B$6</c:f>
              <c:numCache>
                <c:formatCode>0.00%</c:formatCode>
                <c:ptCount val="5"/>
                <c:pt idx="0">
                  <c:v>4.2402826855123678E-2</c:v>
                </c:pt>
                <c:pt idx="1">
                  <c:v>0.2756183745583039</c:v>
                </c:pt>
                <c:pt idx="2">
                  <c:v>0.63250883392226154</c:v>
                </c:pt>
                <c:pt idx="3">
                  <c:v>4.5936395759717315E-2</c:v>
                </c:pt>
                <c:pt idx="4">
                  <c:v>3.5335689045936395E-3</c:v>
                </c:pt>
              </c:numCache>
            </c:numRef>
          </c:val>
          <c:extLst xmlns:c16r2="http://schemas.microsoft.com/office/drawing/2015/06/chart">
            <c:ext xmlns:c16="http://schemas.microsoft.com/office/drawing/2014/chart" uri="{C3380CC4-5D6E-409C-BE32-E72D297353CC}">
              <c16:uniqueId val="{00000000-883C-41E3-8568-8DAA481DEFA6}"/>
            </c:ext>
          </c:extLst>
        </c:ser>
        <c:dLbls>
          <c:showLegendKey val="0"/>
          <c:showVal val="0"/>
          <c:showCatName val="0"/>
          <c:showSerName val="0"/>
          <c:showPercent val="0"/>
          <c:showBubbleSize val="0"/>
        </c:dLbls>
        <c:gapWidth val="219"/>
        <c:overlap val="-27"/>
        <c:axId val="525286088"/>
        <c:axId val="525278248"/>
      </c:barChart>
      <c:catAx>
        <c:axId val="52528608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pl-PL"/>
          </a:p>
        </c:txPr>
        <c:crossAx val="525278248"/>
        <c:crosses val="autoZero"/>
        <c:auto val="1"/>
        <c:lblAlgn val="ctr"/>
        <c:lblOffset val="100"/>
        <c:noMultiLvlLbl val="0"/>
      </c:catAx>
      <c:valAx>
        <c:axId val="525278248"/>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pl-PL"/>
          </a:p>
        </c:txPr>
        <c:crossAx val="525286088"/>
        <c:crosses val="autoZero"/>
        <c:crossBetween val="between"/>
      </c:valAx>
      <c:spPr>
        <a:noFill/>
        <a:ln>
          <a:noFill/>
        </a:ln>
        <a:effectLst/>
      </c:spPr>
    </c:plotArea>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050"/>
      </a:pPr>
      <a:endParaRPr lang="pl-PL"/>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pl-PL"/>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5402685357893539"/>
          <c:y val="8.2814003678996259E-2"/>
          <c:w val="0.80225701727776733"/>
          <c:h val="0.71862370299976364"/>
        </c:manualLayout>
      </c:layout>
      <c:barChart>
        <c:barDir val="col"/>
        <c:grouping val="clustered"/>
        <c:varyColors val="0"/>
        <c:ser>
          <c:idx val="0"/>
          <c:order val="0"/>
          <c:tx>
            <c:strRef>
              <c:f>Arkusz1!$B$1</c:f>
              <c:strCache>
                <c:ptCount val="1"/>
                <c:pt idx="0">
                  <c:v>Seria 1</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400" b="0" i="0" u="none" strike="noStrike" kern="1200" baseline="0">
                    <a:solidFill>
                      <a:schemeClr val="tx1">
                        <a:lumMod val="75000"/>
                        <a:lumOff val="25000"/>
                      </a:schemeClr>
                    </a:solidFill>
                    <a:latin typeface="+mn-lt"/>
                    <a:ea typeface="+mn-ea"/>
                    <a:cs typeface="+mn-cs"/>
                  </a:defRPr>
                </a:pPr>
                <a:endParaRPr lang="pl-PL"/>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Arkusz1!$A$2:$A$3</c:f>
              <c:strCache>
                <c:ptCount val="2"/>
                <c:pt idx="0">
                  <c:v>Tak</c:v>
                </c:pt>
                <c:pt idx="1">
                  <c:v>Nie</c:v>
                </c:pt>
              </c:strCache>
            </c:strRef>
          </c:cat>
          <c:val>
            <c:numRef>
              <c:f>Arkusz1!$B$2:$B$3</c:f>
              <c:numCache>
                <c:formatCode>0.00%</c:formatCode>
                <c:ptCount val="2"/>
                <c:pt idx="0">
                  <c:v>0.5267857142857143</c:v>
                </c:pt>
                <c:pt idx="1">
                  <c:v>0.4732142857142857</c:v>
                </c:pt>
              </c:numCache>
            </c:numRef>
          </c:val>
          <c:extLst xmlns:c16r2="http://schemas.microsoft.com/office/drawing/2015/06/chart">
            <c:ext xmlns:c16="http://schemas.microsoft.com/office/drawing/2014/chart" uri="{C3380CC4-5D6E-409C-BE32-E72D297353CC}">
              <c16:uniqueId val="{00000000-8793-4FA0-901A-3E9B868CCB36}"/>
            </c:ext>
          </c:extLst>
        </c:ser>
        <c:dLbls>
          <c:showLegendKey val="0"/>
          <c:showVal val="0"/>
          <c:showCatName val="0"/>
          <c:showSerName val="0"/>
          <c:showPercent val="0"/>
          <c:showBubbleSize val="0"/>
        </c:dLbls>
        <c:gapWidth val="219"/>
        <c:overlap val="-27"/>
        <c:axId val="526144584"/>
        <c:axId val="526144192"/>
      </c:barChart>
      <c:catAx>
        <c:axId val="5261445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pl-PL"/>
          </a:p>
        </c:txPr>
        <c:crossAx val="526144192"/>
        <c:crosses val="autoZero"/>
        <c:auto val="1"/>
        <c:lblAlgn val="ctr"/>
        <c:lblOffset val="100"/>
        <c:noMultiLvlLbl val="0"/>
      </c:catAx>
      <c:valAx>
        <c:axId val="526144192"/>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pl-PL"/>
          </a:p>
        </c:txPr>
        <c:crossAx val="526144584"/>
        <c:crosses val="autoZero"/>
        <c:crossBetween val="between"/>
      </c:valAx>
      <c:spPr>
        <a:noFill/>
        <a:ln w="25400">
          <a:noFill/>
        </a:ln>
        <a:effectLst/>
      </c:spPr>
    </c:plotArea>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400"/>
      </a:pPr>
      <a:endParaRPr lang="pl-PL"/>
    </a:p>
  </c:txPr>
  <c:externalData r:id="rId4">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pl-PL"/>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Arkusz1!$B$1</c:f>
              <c:strCache>
                <c:ptCount val="1"/>
                <c:pt idx="0">
                  <c:v>Seria 1</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400" b="0" i="0" u="none" strike="noStrike" kern="1200" baseline="0">
                    <a:solidFill>
                      <a:schemeClr val="tx1">
                        <a:lumMod val="75000"/>
                        <a:lumOff val="25000"/>
                      </a:schemeClr>
                    </a:solidFill>
                    <a:latin typeface="+mn-lt"/>
                    <a:ea typeface="+mn-ea"/>
                    <a:cs typeface="+mn-cs"/>
                  </a:defRPr>
                </a:pPr>
                <a:endParaRPr lang="pl-PL"/>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Arkusz1!$A$2:$A$5</c:f>
              <c:strCache>
                <c:ptCount val="4"/>
                <c:pt idx="0">
                  <c:v>Tak, w wysokim stopniu</c:v>
                </c:pt>
                <c:pt idx="1">
                  <c:v>Tak, w umiarkowanym stopniu</c:v>
                </c:pt>
                <c:pt idx="2">
                  <c:v>Tak, jednak w niskim stopniu</c:v>
                </c:pt>
                <c:pt idx="3">
                  <c:v>Nie</c:v>
                </c:pt>
              </c:strCache>
            </c:strRef>
          </c:cat>
          <c:val>
            <c:numRef>
              <c:f>Arkusz1!$B$2:$B$5</c:f>
              <c:numCache>
                <c:formatCode>0.00%</c:formatCode>
                <c:ptCount val="4"/>
                <c:pt idx="0">
                  <c:v>0.25</c:v>
                </c:pt>
                <c:pt idx="1">
                  <c:v>0.67164179104477617</c:v>
                </c:pt>
                <c:pt idx="2">
                  <c:v>4.4776119402985072E-2</c:v>
                </c:pt>
                <c:pt idx="3">
                  <c:v>3.3582089552238806E-2</c:v>
                </c:pt>
              </c:numCache>
            </c:numRef>
          </c:val>
          <c:extLst xmlns:c16r2="http://schemas.microsoft.com/office/drawing/2015/06/chart">
            <c:ext xmlns:c16="http://schemas.microsoft.com/office/drawing/2014/chart" uri="{C3380CC4-5D6E-409C-BE32-E72D297353CC}">
              <c16:uniqueId val="{00000000-101A-4811-AEC5-CDEACC47A27E}"/>
            </c:ext>
          </c:extLst>
        </c:ser>
        <c:dLbls>
          <c:showLegendKey val="0"/>
          <c:showVal val="0"/>
          <c:showCatName val="0"/>
          <c:showSerName val="0"/>
          <c:showPercent val="0"/>
          <c:showBubbleSize val="0"/>
        </c:dLbls>
        <c:gapWidth val="219"/>
        <c:overlap val="-27"/>
        <c:axId val="526145368"/>
        <c:axId val="526143016"/>
      </c:barChart>
      <c:catAx>
        <c:axId val="52614536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pl-PL"/>
          </a:p>
        </c:txPr>
        <c:crossAx val="526143016"/>
        <c:crosses val="autoZero"/>
        <c:auto val="1"/>
        <c:lblAlgn val="ctr"/>
        <c:lblOffset val="100"/>
        <c:noMultiLvlLbl val="0"/>
      </c:catAx>
      <c:valAx>
        <c:axId val="526143016"/>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pl-PL"/>
          </a:p>
        </c:txPr>
        <c:crossAx val="526145368"/>
        <c:crosses val="autoZero"/>
        <c:crossBetween val="between"/>
      </c:valAx>
      <c:spPr>
        <a:noFill/>
        <a:ln>
          <a:noFill/>
        </a:ln>
        <a:effectLst/>
      </c:spPr>
    </c:plotArea>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400"/>
      </a:pPr>
      <a:endParaRPr lang="pl-PL"/>
    </a:p>
  </c:txPr>
  <c:externalData r:id="rId4">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pl-PL"/>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Arkusz1!$B$1</c:f>
              <c:strCache>
                <c:ptCount val="1"/>
                <c:pt idx="0">
                  <c:v>Seria 1</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400" b="0" i="0" u="none" strike="noStrike" kern="1200" baseline="0">
                    <a:solidFill>
                      <a:schemeClr val="tx1">
                        <a:lumMod val="75000"/>
                        <a:lumOff val="25000"/>
                      </a:schemeClr>
                    </a:solidFill>
                    <a:latin typeface="+mn-lt"/>
                    <a:ea typeface="+mn-ea"/>
                    <a:cs typeface="+mn-cs"/>
                  </a:defRPr>
                </a:pPr>
                <a:endParaRPr lang="pl-PL"/>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Arkusz1!$A$2:$A$3</c:f>
              <c:strCache>
                <c:ptCount val="2"/>
                <c:pt idx="0">
                  <c:v>Tak, osiągnięte efekty projektu będą długoterminowe</c:v>
                </c:pt>
                <c:pt idx="1">
                  <c:v>Nie, osiągnięte efekty projektu nie będą długoterminowe</c:v>
                </c:pt>
              </c:strCache>
            </c:strRef>
          </c:cat>
          <c:val>
            <c:numRef>
              <c:f>Arkusz1!$B$2:$B$3</c:f>
              <c:numCache>
                <c:formatCode>0.00%</c:formatCode>
                <c:ptCount val="2"/>
                <c:pt idx="0">
                  <c:v>0.88759689922480622</c:v>
                </c:pt>
                <c:pt idx="1">
                  <c:v>0.1124031007751938</c:v>
                </c:pt>
              </c:numCache>
            </c:numRef>
          </c:val>
          <c:extLst xmlns:c16r2="http://schemas.microsoft.com/office/drawing/2015/06/chart">
            <c:ext xmlns:c16="http://schemas.microsoft.com/office/drawing/2014/chart" uri="{C3380CC4-5D6E-409C-BE32-E72D297353CC}">
              <c16:uniqueId val="{00000000-BEE5-41F5-AF86-43F506732853}"/>
            </c:ext>
          </c:extLst>
        </c:ser>
        <c:dLbls>
          <c:showLegendKey val="0"/>
          <c:showVal val="0"/>
          <c:showCatName val="0"/>
          <c:showSerName val="0"/>
          <c:showPercent val="0"/>
          <c:showBubbleSize val="0"/>
        </c:dLbls>
        <c:gapWidth val="219"/>
        <c:overlap val="-27"/>
        <c:axId val="526148112"/>
        <c:axId val="526149680"/>
      </c:barChart>
      <c:catAx>
        <c:axId val="52614811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pl-PL"/>
          </a:p>
        </c:txPr>
        <c:crossAx val="526149680"/>
        <c:crosses val="autoZero"/>
        <c:auto val="1"/>
        <c:lblAlgn val="ctr"/>
        <c:lblOffset val="100"/>
        <c:noMultiLvlLbl val="0"/>
      </c:catAx>
      <c:valAx>
        <c:axId val="526149680"/>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pl-PL"/>
          </a:p>
        </c:txPr>
        <c:crossAx val="526148112"/>
        <c:crosses val="autoZero"/>
        <c:crossBetween val="between"/>
      </c:valAx>
      <c:spPr>
        <a:noFill/>
        <a:ln>
          <a:noFill/>
        </a:ln>
        <a:effectLst/>
      </c:spPr>
    </c:plotArea>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400"/>
      </a:pPr>
      <a:endParaRPr lang="pl-PL"/>
    </a:p>
  </c:txPr>
  <c:externalData r:id="rId4">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pl-PL"/>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Arkusz1!$B$1</c:f>
              <c:strCache>
                <c:ptCount val="1"/>
                <c:pt idx="0">
                  <c:v>Seria 1</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400" b="0" i="0" u="none" strike="noStrike" kern="1200" baseline="0">
                    <a:solidFill>
                      <a:schemeClr val="tx1">
                        <a:lumMod val="75000"/>
                        <a:lumOff val="25000"/>
                      </a:schemeClr>
                    </a:solidFill>
                    <a:latin typeface="+mn-lt"/>
                    <a:ea typeface="+mn-ea"/>
                    <a:cs typeface="+mn-cs"/>
                  </a:defRPr>
                </a:pPr>
                <a:endParaRPr lang="pl-PL"/>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Arkusz1!$A$2:$A$3</c:f>
              <c:strCache>
                <c:ptCount val="2"/>
                <c:pt idx="0">
                  <c:v>Tak, zdobyta wiedza przydała się w mojej pracy zawodowej</c:v>
                </c:pt>
                <c:pt idx="1">
                  <c:v>Nie, dotąd nie wykorzystałem/am wiedzy zdobytej w wyniku udziału w projekcie</c:v>
                </c:pt>
              </c:strCache>
            </c:strRef>
          </c:cat>
          <c:val>
            <c:numRef>
              <c:f>Arkusz1!$B$2:$B$3</c:f>
              <c:numCache>
                <c:formatCode>0.00%</c:formatCode>
                <c:ptCount val="2"/>
                <c:pt idx="0">
                  <c:v>0.46323529411764708</c:v>
                </c:pt>
                <c:pt idx="1">
                  <c:v>0.53676470588235292</c:v>
                </c:pt>
              </c:numCache>
            </c:numRef>
          </c:val>
          <c:extLst xmlns:c16r2="http://schemas.microsoft.com/office/drawing/2015/06/chart">
            <c:ext xmlns:c16="http://schemas.microsoft.com/office/drawing/2014/chart" uri="{C3380CC4-5D6E-409C-BE32-E72D297353CC}">
              <c16:uniqueId val="{00000000-1E51-4C00-84B5-E5EEA2BAD911}"/>
            </c:ext>
          </c:extLst>
        </c:ser>
        <c:dLbls>
          <c:showLegendKey val="0"/>
          <c:showVal val="0"/>
          <c:showCatName val="0"/>
          <c:showSerName val="0"/>
          <c:showPercent val="0"/>
          <c:showBubbleSize val="0"/>
        </c:dLbls>
        <c:gapWidth val="219"/>
        <c:overlap val="-27"/>
        <c:axId val="526152032"/>
        <c:axId val="526152424"/>
      </c:barChart>
      <c:catAx>
        <c:axId val="52615203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pl-PL"/>
          </a:p>
        </c:txPr>
        <c:crossAx val="526152424"/>
        <c:crosses val="autoZero"/>
        <c:auto val="1"/>
        <c:lblAlgn val="ctr"/>
        <c:lblOffset val="100"/>
        <c:noMultiLvlLbl val="0"/>
      </c:catAx>
      <c:valAx>
        <c:axId val="526152424"/>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pl-PL"/>
          </a:p>
        </c:txPr>
        <c:crossAx val="526152032"/>
        <c:crosses val="autoZero"/>
        <c:crossBetween val="between"/>
      </c:valAx>
      <c:spPr>
        <a:noFill/>
        <a:ln>
          <a:noFill/>
        </a:ln>
        <a:effectLst/>
      </c:spPr>
    </c:plotArea>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400"/>
      </a:pPr>
      <a:endParaRPr lang="pl-PL"/>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A1DF3F4-80B7-4541-82DE-302613BCAC7A}" type="doc">
      <dgm:prSet loTypeId="urn:microsoft.com/office/officeart/2005/8/layout/hList6" loCatId="list" qsTypeId="urn:microsoft.com/office/officeart/2005/8/quickstyle/simple1" qsCatId="simple" csTypeId="urn:microsoft.com/office/officeart/2005/8/colors/accent3_2" csCatId="accent3" phldr="1"/>
      <dgm:spPr/>
      <dgm:t>
        <a:bodyPr/>
        <a:lstStyle/>
        <a:p>
          <a:endParaRPr lang="pl-PL"/>
        </a:p>
      </dgm:t>
    </dgm:pt>
    <dgm:pt modelId="{E8B8DB24-1EC8-4F15-BE47-8B05498E1015}">
      <dgm:prSet phldrT="[Tekst]" custT="1"/>
      <dgm:spPr>
        <a:solidFill>
          <a:srgbClr val="EDEDEE"/>
        </a:solidFill>
      </dgm:spPr>
      <dgm:t>
        <a:bodyPr/>
        <a:lstStyle/>
        <a:p>
          <a:r>
            <a:rPr lang="pl-PL" sz="2000" dirty="0">
              <a:solidFill>
                <a:schemeClr val="tx1"/>
              </a:solidFill>
            </a:rPr>
            <a:t>Budowanie świadomości         i podnoszenie wiedzy organów zaangażowanych w prawne aspekty ochrony przyrody</a:t>
          </a:r>
        </a:p>
      </dgm:t>
    </dgm:pt>
    <dgm:pt modelId="{C9902BAE-277B-4BAE-A8AC-1D1C5F2383C5}" type="parTrans" cxnId="{35E934F2-F9EF-4CC0-A162-0E198424AAD5}">
      <dgm:prSet/>
      <dgm:spPr/>
      <dgm:t>
        <a:bodyPr/>
        <a:lstStyle/>
        <a:p>
          <a:endParaRPr lang="pl-PL"/>
        </a:p>
      </dgm:t>
    </dgm:pt>
    <dgm:pt modelId="{86494CFA-85C8-4F0A-AA11-2D22A0133DE3}" type="sibTrans" cxnId="{35E934F2-F9EF-4CC0-A162-0E198424AAD5}">
      <dgm:prSet/>
      <dgm:spPr/>
      <dgm:t>
        <a:bodyPr/>
        <a:lstStyle/>
        <a:p>
          <a:endParaRPr lang="pl-PL"/>
        </a:p>
      </dgm:t>
    </dgm:pt>
    <dgm:pt modelId="{2082EDED-E93A-4DD8-95C5-14DBB21889F0}">
      <dgm:prSet phldrT="[Tekst]" custT="1"/>
      <dgm:spPr>
        <a:solidFill>
          <a:srgbClr val="EDEDEE"/>
        </a:solidFill>
      </dgm:spPr>
      <dgm:t>
        <a:bodyPr/>
        <a:lstStyle/>
        <a:p>
          <a:r>
            <a:rPr lang="pl-PL" sz="2000" dirty="0">
              <a:solidFill>
                <a:schemeClr val="tx1"/>
              </a:solidFill>
            </a:rPr>
            <a:t>Wspieranie koordynacji działań na rzecz prawnej ochrony przyrody</a:t>
          </a:r>
        </a:p>
      </dgm:t>
    </dgm:pt>
    <dgm:pt modelId="{3398200B-C7AF-4A05-A7D6-14229CF09764}" type="parTrans" cxnId="{6E44C336-E5B4-4D7E-AC44-8EEA56373C99}">
      <dgm:prSet/>
      <dgm:spPr/>
      <dgm:t>
        <a:bodyPr/>
        <a:lstStyle/>
        <a:p>
          <a:endParaRPr lang="pl-PL"/>
        </a:p>
      </dgm:t>
    </dgm:pt>
    <dgm:pt modelId="{882EA1C3-3AF2-45F3-BC22-A169C73E301B}" type="sibTrans" cxnId="{6E44C336-E5B4-4D7E-AC44-8EEA56373C99}">
      <dgm:prSet/>
      <dgm:spPr/>
      <dgm:t>
        <a:bodyPr/>
        <a:lstStyle/>
        <a:p>
          <a:endParaRPr lang="pl-PL"/>
        </a:p>
      </dgm:t>
    </dgm:pt>
    <dgm:pt modelId="{9CB3A2F2-67B7-46E3-B3A8-2088C2CC3F31}">
      <dgm:prSet phldrT="[Tekst]"/>
      <dgm:spPr>
        <a:solidFill>
          <a:srgbClr val="EDEDEE"/>
        </a:solidFill>
      </dgm:spPr>
      <dgm:t>
        <a:bodyPr/>
        <a:lstStyle/>
        <a:p>
          <a:r>
            <a:rPr lang="pl-PL" dirty="0">
              <a:solidFill>
                <a:schemeClr val="tx1"/>
              </a:solidFill>
            </a:rPr>
            <a:t>Wspieranie egzekwowania prawa             w zakresie ochrony przyrody</a:t>
          </a:r>
        </a:p>
      </dgm:t>
    </dgm:pt>
    <dgm:pt modelId="{9D2C53F6-F970-48DD-9599-6916E0D6D647}" type="parTrans" cxnId="{94C0C26C-5C86-4842-B1FE-58DD8619FC25}">
      <dgm:prSet/>
      <dgm:spPr/>
      <dgm:t>
        <a:bodyPr/>
        <a:lstStyle/>
        <a:p>
          <a:endParaRPr lang="pl-PL"/>
        </a:p>
      </dgm:t>
    </dgm:pt>
    <dgm:pt modelId="{EFDFE630-B3F5-45F0-A4A5-185C6AF06764}" type="sibTrans" cxnId="{94C0C26C-5C86-4842-B1FE-58DD8619FC25}">
      <dgm:prSet/>
      <dgm:spPr/>
      <dgm:t>
        <a:bodyPr/>
        <a:lstStyle/>
        <a:p>
          <a:endParaRPr lang="pl-PL"/>
        </a:p>
      </dgm:t>
    </dgm:pt>
    <dgm:pt modelId="{D7427BD1-9067-499C-9F20-2759FE872D5D}" type="pres">
      <dgm:prSet presAssocID="{6A1DF3F4-80B7-4541-82DE-302613BCAC7A}" presName="Name0" presStyleCnt="0">
        <dgm:presLayoutVars>
          <dgm:dir/>
          <dgm:resizeHandles val="exact"/>
        </dgm:presLayoutVars>
      </dgm:prSet>
      <dgm:spPr/>
      <dgm:t>
        <a:bodyPr/>
        <a:lstStyle/>
        <a:p>
          <a:endParaRPr lang="en-US"/>
        </a:p>
      </dgm:t>
    </dgm:pt>
    <dgm:pt modelId="{232AE022-4BF7-4128-911C-B8A107A5A4B4}" type="pres">
      <dgm:prSet presAssocID="{E8B8DB24-1EC8-4F15-BE47-8B05498E1015}" presName="node" presStyleLbl="node1" presStyleIdx="0" presStyleCnt="3" custScaleX="111616">
        <dgm:presLayoutVars>
          <dgm:bulletEnabled val="1"/>
        </dgm:presLayoutVars>
      </dgm:prSet>
      <dgm:spPr/>
      <dgm:t>
        <a:bodyPr/>
        <a:lstStyle/>
        <a:p>
          <a:endParaRPr lang="en-US"/>
        </a:p>
      </dgm:t>
    </dgm:pt>
    <dgm:pt modelId="{B48D6F59-256D-4A98-A6D9-AEC19C86E56E}" type="pres">
      <dgm:prSet presAssocID="{86494CFA-85C8-4F0A-AA11-2D22A0133DE3}" presName="sibTrans" presStyleCnt="0"/>
      <dgm:spPr/>
    </dgm:pt>
    <dgm:pt modelId="{312A945C-A005-4A8C-B97D-B7D6E1D43646}" type="pres">
      <dgm:prSet presAssocID="{2082EDED-E93A-4DD8-95C5-14DBB21889F0}" presName="node" presStyleLbl="node1" presStyleIdx="1" presStyleCnt="3" custScaleX="110173" custLinFactNeighborX="42493" custLinFactNeighborY="0">
        <dgm:presLayoutVars>
          <dgm:bulletEnabled val="1"/>
        </dgm:presLayoutVars>
      </dgm:prSet>
      <dgm:spPr/>
      <dgm:t>
        <a:bodyPr/>
        <a:lstStyle/>
        <a:p>
          <a:endParaRPr lang="en-US"/>
        </a:p>
      </dgm:t>
    </dgm:pt>
    <dgm:pt modelId="{ED8DE517-9FB4-49A5-AAB6-8D5707A58E9B}" type="pres">
      <dgm:prSet presAssocID="{882EA1C3-3AF2-45F3-BC22-A169C73E301B}" presName="sibTrans" presStyleCnt="0"/>
      <dgm:spPr/>
    </dgm:pt>
    <dgm:pt modelId="{10AEC9DD-C858-4D19-B918-9B634E11420A}" type="pres">
      <dgm:prSet presAssocID="{9CB3A2F2-67B7-46E3-B3A8-2088C2CC3F31}" presName="node" presStyleLbl="node1" presStyleIdx="2" presStyleCnt="3" custScaleX="99683">
        <dgm:presLayoutVars>
          <dgm:bulletEnabled val="1"/>
        </dgm:presLayoutVars>
      </dgm:prSet>
      <dgm:spPr/>
      <dgm:t>
        <a:bodyPr/>
        <a:lstStyle/>
        <a:p>
          <a:endParaRPr lang="en-US"/>
        </a:p>
      </dgm:t>
    </dgm:pt>
  </dgm:ptLst>
  <dgm:cxnLst>
    <dgm:cxn modelId="{C05137A4-2286-4A6F-AC7B-110FA9ABB0CC}" type="presOf" srcId="{9CB3A2F2-67B7-46E3-B3A8-2088C2CC3F31}" destId="{10AEC9DD-C858-4D19-B918-9B634E11420A}" srcOrd="0" destOrd="0" presId="urn:microsoft.com/office/officeart/2005/8/layout/hList6"/>
    <dgm:cxn modelId="{101DD19F-14CE-4605-B981-E93BF6FF8F72}" type="presOf" srcId="{6A1DF3F4-80B7-4541-82DE-302613BCAC7A}" destId="{D7427BD1-9067-499C-9F20-2759FE872D5D}" srcOrd="0" destOrd="0" presId="urn:microsoft.com/office/officeart/2005/8/layout/hList6"/>
    <dgm:cxn modelId="{77A88929-1EA5-42CD-A713-5FB8D78B3BB9}" type="presOf" srcId="{2082EDED-E93A-4DD8-95C5-14DBB21889F0}" destId="{312A945C-A005-4A8C-B97D-B7D6E1D43646}" srcOrd="0" destOrd="0" presId="urn:microsoft.com/office/officeart/2005/8/layout/hList6"/>
    <dgm:cxn modelId="{6E44C336-E5B4-4D7E-AC44-8EEA56373C99}" srcId="{6A1DF3F4-80B7-4541-82DE-302613BCAC7A}" destId="{2082EDED-E93A-4DD8-95C5-14DBB21889F0}" srcOrd="1" destOrd="0" parTransId="{3398200B-C7AF-4A05-A7D6-14229CF09764}" sibTransId="{882EA1C3-3AF2-45F3-BC22-A169C73E301B}"/>
    <dgm:cxn modelId="{35E934F2-F9EF-4CC0-A162-0E198424AAD5}" srcId="{6A1DF3F4-80B7-4541-82DE-302613BCAC7A}" destId="{E8B8DB24-1EC8-4F15-BE47-8B05498E1015}" srcOrd="0" destOrd="0" parTransId="{C9902BAE-277B-4BAE-A8AC-1D1C5F2383C5}" sibTransId="{86494CFA-85C8-4F0A-AA11-2D22A0133DE3}"/>
    <dgm:cxn modelId="{94C0C26C-5C86-4842-B1FE-58DD8619FC25}" srcId="{6A1DF3F4-80B7-4541-82DE-302613BCAC7A}" destId="{9CB3A2F2-67B7-46E3-B3A8-2088C2CC3F31}" srcOrd="2" destOrd="0" parTransId="{9D2C53F6-F970-48DD-9599-6916E0D6D647}" sibTransId="{EFDFE630-B3F5-45F0-A4A5-185C6AF06764}"/>
    <dgm:cxn modelId="{54A2575F-086F-4BE9-8489-E5E574F05C53}" type="presOf" srcId="{E8B8DB24-1EC8-4F15-BE47-8B05498E1015}" destId="{232AE022-4BF7-4128-911C-B8A107A5A4B4}" srcOrd="0" destOrd="0" presId="urn:microsoft.com/office/officeart/2005/8/layout/hList6"/>
    <dgm:cxn modelId="{F0C86B53-D025-4F0B-8F3B-ECCBE9CCDD25}" type="presParOf" srcId="{D7427BD1-9067-499C-9F20-2759FE872D5D}" destId="{232AE022-4BF7-4128-911C-B8A107A5A4B4}" srcOrd="0" destOrd="0" presId="urn:microsoft.com/office/officeart/2005/8/layout/hList6"/>
    <dgm:cxn modelId="{35DFFDAD-F6BC-4ECE-A4D0-793A8A9C33CC}" type="presParOf" srcId="{D7427BD1-9067-499C-9F20-2759FE872D5D}" destId="{B48D6F59-256D-4A98-A6D9-AEC19C86E56E}" srcOrd="1" destOrd="0" presId="urn:microsoft.com/office/officeart/2005/8/layout/hList6"/>
    <dgm:cxn modelId="{96AD580E-6344-4CFF-8467-9412ACBA08E8}" type="presParOf" srcId="{D7427BD1-9067-499C-9F20-2759FE872D5D}" destId="{312A945C-A005-4A8C-B97D-B7D6E1D43646}" srcOrd="2" destOrd="0" presId="urn:microsoft.com/office/officeart/2005/8/layout/hList6"/>
    <dgm:cxn modelId="{9F900264-6935-4BC9-98E9-229DD6662BAA}" type="presParOf" srcId="{D7427BD1-9067-499C-9F20-2759FE872D5D}" destId="{ED8DE517-9FB4-49A5-AAB6-8D5707A58E9B}" srcOrd="3" destOrd="0" presId="urn:microsoft.com/office/officeart/2005/8/layout/hList6"/>
    <dgm:cxn modelId="{B52D7EBF-787C-46FE-BA5F-58765D2B6DEE}" type="presParOf" srcId="{D7427BD1-9067-499C-9F20-2759FE872D5D}" destId="{10AEC9DD-C858-4D19-B918-9B634E11420A}" srcOrd="4" destOrd="0" presId="urn:microsoft.com/office/officeart/2005/8/layout/h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89E43A4-63CE-4B9D-8C91-747430AF962F}" type="doc">
      <dgm:prSet loTypeId="urn:microsoft.com/office/officeart/2005/8/layout/vList2" loCatId="list" qsTypeId="urn:microsoft.com/office/officeart/2005/8/quickstyle/simple1" qsCatId="simple" csTypeId="urn:microsoft.com/office/officeart/2005/8/colors/accent3_1" csCatId="accent3" phldr="1"/>
      <dgm:spPr/>
      <dgm:t>
        <a:bodyPr/>
        <a:lstStyle/>
        <a:p>
          <a:endParaRPr lang="pl-PL"/>
        </a:p>
      </dgm:t>
    </dgm:pt>
    <dgm:pt modelId="{0A8C218F-0F35-4086-8BC6-6286D14E75BB}">
      <dgm:prSet phldrT="[Tekst]" custT="1"/>
      <dgm:spPr>
        <a:ln>
          <a:solidFill>
            <a:schemeClr val="accent5"/>
          </a:solidFill>
        </a:ln>
      </dgm:spPr>
      <dgm:t>
        <a:bodyPr/>
        <a:lstStyle/>
        <a:p>
          <a:pPr algn="ctr"/>
          <a:r>
            <a:rPr lang="pl-PL" sz="2000" b="1" dirty="0">
              <a:solidFill>
                <a:schemeClr val="tx1"/>
              </a:solidFill>
            </a:rPr>
            <a:t>Analiza danych źródłowych (desk research)</a:t>
          </a:r>
        </a:p>
      </dgm:t>
    </dgm:pt>
    <dgm:pt modelId="{B6B4E882-6B8E-483D-8CD7-2C6984EF7670}" type="parTrans" cxnId="{98843039-BB5F-4446-8BDE-77333B4413B0}">
      <dgm:prSet/>
      <dgm:spPr/>
      <dgm:t>
        <a:bodyPr/>
        <a:lstStyle/>
        <a:p>
          <a:pPr algn="ctr"/>
          <a:endParaRPr lang="pl-PL" sz="2000" b="1">
            <a:solidFill>
              <a:schemeClr val="tx1"/>
            </a:solidFill>
          </a:endParaRPr>
        </a:p>
      </dgm:t>
    </dgm:pt>
    <dgm:pt modelId="{68480238-E0FC-4622-A954-DA5AA9A855CA}" type="sibTrans" cxnId="{98843039-BB5F-4446-8BDE-77333B4413B0}">
      <dgm:prSet/>
      <dgm:spPr/>
      <dgm:t>
        <a:bodyPr/>
        <a:lstStyle/>
        <a:p>
          <a:pPr algn="ctr"/>
          <a:endParaRPr lang="pl-PL" sz="2000" b="1">
            <a:solidFill>
              <a:schemeClr val="tx1"/>
            </a:solidFill>
          </a:endParaRPr>
        </a:p>
      </dgm:t>
    </dgm:pt>
    <dgm:pt modelId="{CE41CEE2-D423-4E29-9395-F363B37EC426}">
      <dgm:prSet phldrT="[Tekst]" custT="1"/>
      <dgm:spPr>
        <a:ln>
          <a:solidFill>
            <a:schemeClr val="accent5"/>
          </a:solidFill>
        </a:ln>
      </dgm:spPr>
      <dgm:t>
        <a:bodyPr/>
        <a:lstStyle/>
        <a:p>
          <a:pPr algn="ctr"/>
          <a:r>
            <a:rPr lang="pl-PL" sz="2000" b="1" dirty="0">
              <a:solidFill>
                <a:schemeClr val="tx1"/>
              </a:solidFill>
            </a:rPr>
            <a:t>Badanie ankietowe CATI/CAWI</a:t>
          </a:r>
        </a:p>
      </dgm:t>
    </dgm:pt>
    <dgm:pt modelId="{6C463E60-80FA-45ED-8C03-EA0719F85473}" type="parTrans" cxnId="{4B1A8B68-832F-4B55-9862-257E298EF7AB}">
      <dgm:prSet/>
      <dgm:spPr/>
      <dgm:t>
        <a:bodyPr/>
        <a:lstStyle/>
        <a:p>
          <a:pPr algn="ctr"/>
          <a:endParaRPr lang="pl-PL" sz="2000" b="1">
            <a:solidFill>
              <a:schemeClr val="tx1"/>
            </a:solidFill>
          </a:endParaRPr>
        </a:p>
      </dgm:t>
    </dgm:pt>
    <dgm:pt modelId="{6B5521B6-F338-4771-A632-B2D5769B7F5F}" type="sibTrans" cxnId="{4B1A8B68-832F-4B55-9862-257E298EF7AB}">
      <dgm:prSet/>
      <dgm:spPr/>
      <dgm:t>
        <a:bodyPr/>
        <a:lstStyle/>
        <a:p>
          <a:pPr algn="ctr"/>
          <a:endParaRPr lang="pl-PL" sz="2000" b="1">
            <a:solidFill>
              <a:schemeClr val="tx1"/>
            </a:solidFill>
          </a:endParaRPr>
        </a:p>
      </dgm:t>
    </dgm:pt>
    <dgm:pt modelId="{56003BE8-F278-437D-8FE1-A7D3763609F0}">
      <dgm:prSet phldrT="[Tekst]" custT="1"/>
      <dgm:spPr>
        <a:ln>
          <a:solidFill>
            <a:schemeClr val="accent5"/>
          </a:solidFill>
        </a:ln>
      </dgm:spPr>
      <dgm:t>
        <a:bodyPr/>
        <a:lstStyle/>
        <a:p>
          <a:pPr algn="ctr"/>
          <a:r>
            <a:rPr lang="pl-PL" sz="2000" b="1" dirty="0">
              <a:solidFill>
                <a:schemeClr val="tx1"/>
              </a:solidFill>
            </a:rPr>
            <a:t>Indywidualne wywiady kwestionariuszowe PAPI</a:t>
          </a:r>
        </a:p>
      </dgm:t>
    </dgm:pt>
    <dgm:pt modelId="{C017363C-AB5D-448A-9B12-A55F2FECBBCE}" type="parTrans" cxnId="{652D9892-66A0-4322-896A-C7D42F874073}">
      <dgm:prSet/>
      <dgm:spPr/>
      <dgm:t>
        <a:bodyPr/>
        <a:lstStyle/>
        <a:p>
          <a:pPr algn="ctr"/>
          <a:endParaRPr lang="pl-PL" sz="2000" b="1">
            <a:solidFill>
              <a:schemeClr val="tx1"/>
            </a:solidFill>
          </a:endParaRPr>
        </a:p>
      </dgm:t>
    </dgm:pt>
    <dgm:pt modelId="{1182F470-E4A7-4496-B7DB-E747784FA673}" type="sibTrans" cxnId="{652D9892-66A0-4322-896A-C7D42F874073}">
      <dgm:prSet/>
      <dgm:spPr/>
      <dgm:t>
        <a:bodyPr/>
        <a:lstStyle/>
        <a:p>
          <a:pPr algn="ctr"/>
          <a:endParaRPr lang="pl-PL" sz="2000" b="1">
            <a:solidFill>
              <a:schemeClr val="tx1"/>
            </a:solidFill>
          </a:endParaRPr>
        </a:p>
      </dgm:t>
    </dgm:pt>
    <dgm:pt modelId="{B5E28D5E-B311-4395-8BAF-681075708B91}">
      <dgm:prSet phldrT="[Tekst]" custT="1"/>
      <dgm:spPr>
        <a:ln>
          <a:solidFill>
            <a:schemeClr val="accent5"/>
          </a:solidFill>
        </a:ln>
      </dgm:spPr>
      <dgm:t>
        <a:bodyPr/>
        <a:lstStyle/>
        <a:p>
          <a:pPr algn="ctr"/>
          <a:r>
            <a:rPr lang="pl-PL" sz="2000" b="1" dirty="0">
              <a:solidFill>
                <a:schemeClr val="tx1"/>
              </a:solidFill>
            </a:rPr>
            <a:t>Indywidualne wywiady pogłębione IDI</a:t>
          </a:r>
        </a:p>
      </dgm:t>
    </dgm:pt>
    <dgm:pt modelId="{CCC53138-8D07-4820-BE6B-49C928A7E018}" type="parTrans" cxnId="{9770E94D-5D3F-453B-88A5-EE5C17F26F57}">
      <dgm:prSet/>
      <dgm:spPr/>
      <dgm:t>
        <a:bodyPr/>
        <a:lstStyle/>
        <a:p>
          <a:pPr algn="ctr"/>
          <a:endParaRPr lang="pl-PL" sz="2000" b="1">
            <a:solidFill>
              <a:schemeClr val="tx1"/>
            </a:solidFill>
          </a:endParaRPr>
        </a:p>
      </dgm:t>
    </dgm:pt>
    <dgm:pt modelId="{854CE60C-FF22-4B48-8D17-F8F50D7CA56B}" type="sibTrans" cxnId="{9770E94D-5D3F-453B-88A5-EE5C17F26F57}">
      <dgm:prSet/>
      <dgm:spPr/>
      <dgm:t>
        <a:bodyPr/>
        <a:lstStyle/>
        <a:p>
          <a:pPr algn="ctr"/>
          <a:endParaRPr lang="pl-PL" sz="2000" b="1">
            <a:solidFill>
              <a:schemeClr val="tx1"/>
            </a:solidFill>
          </a:endParaRPr>
        </a:p>
      </dgm:t>
    </dgm:pt>
    <dgm:pt modelId="{18376C3A-F8A4-470B-B58F-485D309846ED}" type="pres">
      <dgm:prSet presAssocID="{F89E43A4-63CE-4B9D-8C91-747430AF962F}" presName="linear" presStyleCnt="0">
        <dgm:presLayoutVars>
          <dgm:animLvl val="lvl"/>
          <dgm:resizeHandles val="exact"/>
        </dgm:presLayoutVars>
      </dgm:prSet>
      <dgm:spPr/>
      <dgm:t>
        <a:bodyPr/>
        <a:lstStyle/>
        <a:p>
          <a:endParaRPr lang="pl-PL"/>
        </a:p>
      </dgm:t>
    </dgm:pt>
    <dgm:pt modelId="{E075E3AB-6ED6-4D8D-B1FB-1DF54EF655C0}" type="pres">
      <dgm:prSet presAssocID="{0A8C218F-0F35-4086-8BC6-6286D14E75BB}" presName="parentText" presStyleLbl="node1" presStyleIdx="0" presStyleCnt="4">
        <dgm:presLayoutVars>
          <dgm:chMax val="0"/>
          <dgm:bulletEnabled val="1"/>
        </dgm:presLayoutVars>
      </dgm:prSet>
      <dgm:spPr/>
      <dgm:t>
        <a:bodyPr/>
        <a:lstStyle/>
        <a:p>
          <a:endParaRPr lang="pl-PL"/>
        </a:p>
      </dgm:t>
    </dgm:pt>
    <dgm:pt modelId="{1E9015DF-F14F-457A-AF7A-A4AA367656E0}" type="pres">
      <dgm:prSet presAssocID="{68480238-E0FC-4622-A954-DA5AA9A855CA}" presName="spacer" presStyleCnt="0"/>
      <dgm:spPr/>
    </dgm:pt>
    <dgm:pt modelId="{CF5A4AFE-BF7F-4E71-A929-1414365AC849}" type="pres">
      <dgm:prSet presAssocID="{CE41CEE2-D423-4E29-9395-F363B37EC426}" presName="parentText" presStyleLbl="node1" presStyleIdx="1" presStyleCnt="4">
        <dgm:presLayoutVars>
          <dgm:chMax val="0"/>
          <dgm:bulletEnabled val="1"/>
        </dgm:presLayoutVars>
      </dgm:prSet>
      <dgm:spPr/>
      <dgm:t>
        <a:bodyPr/>
        <a:lstStyle/>
        <a:p>
          <a:endParaRPr lang="pl-PL"/>
        </a:p>
      </dgm:t>
    </dgm:pt>
    <dgm:pt modelId="{B38626A2-F5BC-4D9A-A9AA-C4EF1AD5ED53}" type="pres">
      <dgm:prSet presAssocID="{6B5521B6-F338-4771-A632-B2D5769B7F5F}" presName="spacer" presStyleCnt="0"/>
      <dgm:spPr/>
    </dgm:pt>
    <dgm:pt modelId="{39DC69E3-EE1C-44D7-97A2-F17AB903631E}" type="pres">
      <dgm:prSet presAssocID="{56003BE8-F278-437D-8FE1-A7D3763609F0}" presName="parentText" presStyleLbl="node1" presStyleIdx="2" presStyleCnt="4">
        <dgm:presLayoutVars>
          <dgm:chMax val="0"/>
          <dgm:bulletEnabled val="1"/>
        </dgm:presLayoutVars>
      </dgm:prSet>
      <dgm:spPr/>
      <dgm:t>
        <a:bodyPr/>
        <a:lstStyle/>
        <a:p>
          <a:endParaRPr lang="pl-PL"/>
        </a:p>
      </dgm:t>
    </dgm:pt>
    <dgm:pt modelId="{46F430BE-18D5-4BB1-BE85-5FE1F5AB69D7}" type="pres">
      <dgm:prSet presAssocID="{1182F470-E4A7-4496-B7DB-E747784FA673}" presName="spacer" presStyleCnt="0"/>
      <dgm:spPr/>
    </dgm:pt>
    <dgm:pt modelId="{39C012D5-ECA9-4E5A-97B5-DA4030D9F0AA}" type="pres">
      <dgm:prSet presAssocID="{B5E28D5E-B311-4395-8BAF-681075708B91}" presName="parentText" presStyleLbl="node1" presStyleIdx="3" presStyleCnt="4">
        <dgm:presLayoutVars>
          <dgm:chMax val="0"/>
          <dgm:bulletEnabled val="1"/>
        </dgm:presLayoutVars>
      </dgm:prSet>
      <dgm:spPr/>
      <dgm:t>
        <a:bodyPr/>
        <a:lstStyle/>
        <a:p>
          <a:endParaRPr lang="pl-PL"/>
        </a:p>
      </dgm:t>
    </dgm:pt>
  </dgm:ptLst>
  <dgm:cxnLst>
    <dgm:cxn modelId="{98843039-BB5F-4446-8BDE-77333B4413B0}" srcId="{F89E43A4-63CE-4B9D-8C91-747430AF962F}" destId="{0A8C218F-0F35-4086-8BC6-6286D14E75BB}" srcOrd="0" destOrd="0" parTransId="{B6B4E882-6B8E-483D-8CD7-2C6984EF7670}" sibTransId="{68480238-E0FC-4622-A954-DA5AA9A855CA}"/>
    <dgm:cxn modelId="{9770E94D-5D3F-453B-88A5-EE5C17F26F57}" srcId="{F89E43A4-63CE-4B9D-8C91-747430AF962F}" destId="{B5E28D5E-B311-4395-8BAF-681075708B91}" srcOrd="3" destOrd="0" parTransId="{CCC53138-8D07-4820-BE6B-49C928A7E018}" sibTransId="{854CE60C-FF22-4B48-8D17-F8F50D7CA56B}"/>
    <dgm:cxn modelId="{4B1A8B68-832F-4B55-9862-257E298EF7AB}" srcId="{F89E43A4-63CE-4B9D-8C91-747430AF962F}" destId="{CE41CEE2-D423-4E29-9395-F363B37EC426}" srcOrd="1" destOrd="0" parTransId="{6C463E60-80FA-45ED-8C03-EA0719F85473}" sibTransId="{6B5521B6-F338-4771-A632-B2D5769B7F5F}"/>
    <dgm:cxn modelId="{E9DADB1E-2BCF-40AC-B2B0-5DB87320640B}" type="presOf" srcId="{0A8C218F-0F35-4086-8BC6-6286D14E75BB}" destId="{E075E3AB-6ED6-4D8D-B1FB-1DF54EF655C0}" srcOrd="0" destOrd="0" presId="urn:microsoft.com/office/officeart/2005/8/layout/vList2"/>
    <dgm:cxn modelId="{B184F646-BF7D-4108-9A98-03CFC4143462}" type="presOf" srcId="{56003BE8-F278-437D-8FE1-A7D3763609F0}" destId="{39DC69E3-EE1C-44D7-97A2-F17AB903631E}" srcOrd="0" destOrd="0" presId="urn:microsoft.com/office/officeart/2005/8/layout/vList2"/>
    <dgm:cxn modelId="{01C5F883-CB82-425C-9D15-207FFDB0B962}" type="presOf" srcId="{B5E28D5E-B311-4395-8BAF-681075708B91}" destId="{39C012D5-ECA9-4E5A-97B5-DA4030D9F0AA}" srcOrd="0" destOrd="0" presId="urn:microsoft.com/office/officeart/2005/8/layout/vList2"/>
    <dgm:cxn modelId="{652D9892-66A0-4322-896A-C7D42F874073}" srcId="{F89E43A4-63CE-4B9D-8C91-747430AF962F}" destId="{56003BE8-F278-437D-8FE1-A7D3763609F0}" srcOrd="2" destOrd="0" parTransId="{C017363C-AB5D-448A-9B12-A55F2FECBBCE}" sibTransId="{1182F470-E4A7-4496-B7DB-E747784FA673}"/>
    <dgm:cxn modelId="{614F09FD-CEB1-4935-8B84-F64724B1BDE5}" type="presOf" srcId="{F89E43A4-63CE-4B9D-8C91-747430AF962F}" destId="{18376C3A-F8A4-470B-B58F-485D309846ED}" srcOrd="0" destOrd="0" presId="urn:microsoft.com/office/officeart/2005/8/layout/vList2"/>
    <dgm:cxn modelId="{C8FF02C3-EA55-4DA2-BA2A-638C52C3FA31}" type="presOf" srcId="{CE41CEE2-D423-4E29-9395-F363B37EC426}" destId="{CF5A4AFE-BF7F-4E71-A929-1414365AC849}" srcOrd="0" destOrd="0" presId="urn:microsoft.com/office/officeart/2005/8/layout/vList2"/>
    <dgm:cxn modelId="{650E62E0-0D40-4BB4-A05E-EF19F69E6C45}" type="presParOf" srcId="{18376C3A-F8A4-470B-B58F-485D309846ED}" destId="{E075E3AB-6ED6-4D8D-B1FB-1DF54EF655C0}" srcOrd="0" destOrd="0" presId="urn:microsoft.com/office/officeart/2005/8/layout/vList2"/>
    <dgm:cxn modelId="{094462A3-2D3A-4AEB-861C-0A7D9650A351}" type="presParOf" srcId="{18376C3A-F8A4-470B-B58F-485D309846ED}" destId="{1E9015DF-F14F-457A-AF7A-A4AA367656E0}" srcOrd="1" destOrd="0" presId="urn:microsoft.com/office/officeart/2005/8/layout/vList2"/>
    <dgm:cxn modelId="{EAC30C53-DD9B-446F-A6DC-B59B48C55FA4}" type="presParOf" srcId="{18376C3A-F8A4-470B-B58F-485D309846ED}" destId="{CF5A4AFE-BF7F-4E71-A929-1414365AC849}" srcOrd="2" destOrd="0" presId="urn:microsoft.com/office/officeart/2005/8/layout/vList2"/>
    <dgm:cxn modelId="{17B27CB9-9FA6-4EDD-A602-54F349BCE954}" type="presParOf" srcId="{18376C3A-F8A4-470B-B58F-485D309846ED}" destId="{B38626A2-F5BC-4D9A-A9AA-C4EF1AD5ED53}" srcOrd="3" destOrd="0" presId="urn:microsoft.com/office/officeart/2005/8/layout/vList2"/>
    <dgm:cxn modelId="{1B54BDAA-2E36-4638-A286-1C9CC5DB6B53}" type="presParOf" srcId="{18376C3A-F8A4-470B-B58F-485D309846ED}" destId="{39DC69E3-EE1C-44D7-97A2-F17AB903631E}" srcOrd="4" destOrd="0" presId="urn:microsoft.com/office/officeart/2005/8/layout/vList2"/>
    <dgm:cxn modelId="{1ED2C577-AC18-4844-9C7B-46E8E20844A2}" type="presParOf" srcId="{18376C3A-F8A4-470B-B58F-485D309846ED}" destId="{46F430BE-18D5-4BB1-BE85-5FE1F5AB69D7}" srcOrd="5" destOrd="0" presId="urn:microsoft.com/office/officeart/2005/8/layout/vList2"/>
    <dgm:cxn modelId="{23566A13-D2FF-4802-B3C7-3889C9BDB565}" type="presParOf" srcId="{18376C3A-F8A4-470B-B58F-485D309846ED}" destId="{39C012D5-ECA9-4E5A-97B5-DA4030D9F0AA}" srcOrd="6" destOrd="0" presId="urn:microsoft.com/office/officeart/2005/8/layout/vList2"/>
  </dgm:cxnLst>
  <dgm:bg/>
  <dgm:whole>
    <a:ln>
      <a:noFill/>
    </a:ln>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8AA2052-55C6-4176-9450-F431C8AF46E0}" type="doc">
      <dgm:prSet loTypeId="urn:microsoft.com/office/officeart/2005/8/layout/default" loCatId="list" qsTypeId="urn:microsoft.com/office/officeart/2005/8/quickstyle/simple1" qsCatId="simple" csTypeId="urn:microsoft.com/office/officeart/2005/8/colors/accent0_1" csCatId="mainScheme" phldr="1"/>
      <dgm:spPr/>
      <dgm:t>
        <a:bodyPr/>
        <a:lstStyle/>
        <a:p>
          <a:endParaRPr lang="pl-PL"/>
        </a:p>
      </dgm:t>
    </dgm:pt>
    <dgm:pt modelId="{8006BAF0-6BDC-4BD0-ACE9-B2DE6BFED806}">
      <dgm:prSet phldrT="[Tekst]" custT="1"/>
      <dgm:spPr>
        <a:ln>
          <a:solidFill>
            <a:schemeClr val="accent5"/>
          </a:solidFill>
        </a:ln>
      </dgm:spPr>
      <dgm:t>
        <a:bodyPr/>
        <a:lstStyle/>
        <a:p>
          <a:r>
            <a:rPr lang="pl-PL" sz="1400" dirty="0"/>
            <a:t>96% badanych uczestników projektu</a:t>
          </a:r>
          <a:r>
            <a:rPr lang="pl-PL" sz="1400" b="1" dirty="0"/>
            <a:t> nie zauważyło żadnych barier bądź problemów w realizacji działań projektowych, w których uczestniczyli.</a:t>
          </a:r>
          <a:endParaRPr lang="pl-PL" sz="1400" dirty="0"/>
        </a:p>
      </dgm:t>
    </dgm:pt>
    <dgm:pt modelId="{921F16C4-92DA-4289-A42B-304D47A834ED}" type="parTrans" cxnId="{09FBC83F-ED44-442F-AACD-E67E253D4233}">
      <dgm:prSet/>
      <dgm:spPr/>
      <dgm:t>
        <a:bodyPr/>
        <a:lstStyle/>
        <a:p>
          <a:endParaRPr lang="pl-PL" sz="1800"/>
        </a:p>
      </dgm:t>
    </dgm:pt>
    <dgm:pt modelId="{FDFC9ADC-EAC0-4742-9FDD-39DC8495692D}" type="sibTrans" cxnId="{09FBC83F-ED44-442F-AACD-E67E253D4233}">
      <dgm:prSet/>
      <dgm:spPr/>
      <dgm:t>
        <a:bodyPr/>
        <a:lstStyle/>
        <a:p>
          <a:endParaRPr lang="pl-PL" sz="1800"/>
        </a:p>
      </dgm:t>
    </dgm:pt>
    <dgm:pt modelId="{64C7FDBB-74FD-49A1-B9BA-AB32089563E8}">
      <dgm:prSet phldrT="[Tekst]" custT="1"/>
      <dgm:spPr>
        <a:ln>
          <a:solidFill>
            <a:schemeClr val="accent5"/>
          </a:solidFill>
        </a:ln>
      </dgm:spPr>
      <dgm:t>
        <a:bodyPr/>
        <a:lstStyle/>
        <a:p>
          <a:r>
            <a:rPr lang="pl-PL" sz="1400" dirty="0"/>
            <a:t>Trudnością w realizacji była pandemia wirusa SARS-CoV-2.</a:t>
          </a:r>
        </a:p>
      </dgm:t>
    </dgm:pt>
    <dgm:pt modelId="{BAC56B7F-E421-4913-89EA-71042471F07A}" type="parTrans" cxnId="{0CEEAC69-5DA1-4A61-AC99-0AC1281134DC}">
      <dgm:prSet/>
      <dgm:spPr/>
      <dgm:t>
        <a:bodyPr/>
        <a:lstStyle/>
        <a:p>
          <a:endParaRPr lang="pl-PL" sz="1800"/>
        </a:p>
      </dgm:t>
    </dgm:pt>
    <dgm:pt modelId="{C295249F-7420-478F-BA63-3E5308E71F89}" type="sibTrans" cxnId="{0CEEAC69-5DA1-4A61-AC99-0AC1281134DC}">
      <dgm:prSet/>
      <dgm:spPr/>
      <dgm:t>
        <a:bodyPr/>
        <a:lstStyle/>
        <a:p>
          <a:endParaRPr lang="pl-PL" sz="1800"/>
        </a:p>
      </dgm:t>
    </dgm:pt>
    <dgm:pt modelId="{ED610164-3F30-4526-A1C9-BCA05CC960B9}">
      <dgm:prSet phldrT="[Tekst]" custT="1"/>
      <dgm:spPr>
        <a:ln>
          <a:solidFill>
            <a:schemeClr val="accent5"/>
          </a:solidFill>
        </a:ln>
      </dgm:spPr>
      <dgm:t>
        <a:bodyPr/>
        <a:lstStyle/>
        <a:p>
          <a:r>
            <a:rPr lang="pl-PL" sz="1400" dirty="0"/>
            <a:t>83% badanych odpowiedziało twierdząco, iż </a:t>
          </a:r>
          <a:r>
            <a:rPr lang="pl-PL" sz="1400" b="1" dirty="0"/>
            <a:t>zauważone bariery bądź problemy w organizacji działań w ramach udziału w projekcie zostały rozwiązane.</a:t>
          </a:r>
          <a:endParaRPr lang="pl-PL" sz="1400" dirty="0"/>
        </a:p>
      </dgm:t>
    </dgm:pt>
    <dgm:pt modelId="{B3352E7F-1C1F-42B8-90B7-C2D6CAC23B55}" type="parTrans" cxnId="{6A3564CA-E435-4497-BDA4-699B0764250D}">
      <dgm:prSet/>
      <dgm:spPr/>
      <dgm:t>
        <a:bodyPr/>
        <a:lstStyle/>
        <a:p>
          <a:endParaRPr lang="pl-PL" sz="1800"/>
        </a:p>
      </dgm:t>
    </dgm:pt>
    <dgm:pt modelId="{1F72D2A5-8AA0-4D3C-B1C7-D30A52EBD95F}" type="sibTrans" cxnId="{6A3564CA-E435-4497-BDA4-699B0764250D}">
      <dgm:prSet/>
      <dgm:spPr/>
      <dgm:t>
        <a:bodyPr/>
        <a:lstStyle/>
        <a:p>
          <a:endParaRPr lang="pl-PL" sz="1800"/>
        </a:p>
      </dgm:t>
    </dgm:pt>
    <dgm:pt modelId="{17B30E47-EFC5-4F7C-977C-05FF15444639}" type="pres">
      <dgm:prSet presAssocID="{38AA2052-55C6-4176-9450-F431C8AF46E0}" presName="diagram" presStyleCnt="0">
        <dgm:presLayoutVars>
          <dgm:dir/>
          <dgm:resizeHandles val="exact"/>
        </dgm:presLayoutVars>
      </dgm:prSet>
      <dgm:spPr/>
      <dgm:t>
        <a:bodyPr/>
        <a:lstStyle/>
        <a:p>
          <a:endParaRPr lang="pl-PL"/>
        </a:p>
      </dgm:t>
    </dgm:pt>
    <dgm:pt modelId="{5C2D658D-6E3E-4AB4-B209-EB8F0B4EB892}" type="pres">
      <dgm:prSet presAssocID="{8006BAF0-6BDC-4BD0-ACE9-B2DE6BFED806}" presName="node" presStyleLbl="node1" presStyleIdx="0" presStyleCnt="3" custScaleX="208339" custScaleY="146382" custLinFactNeighborX="-11" custLinFactNeighborY="121">
        <dgm:presLayoutVars>
          <dgm:bulletEnabled val="1"/>
        </dgm:presLayoutVars>
      </dgm:prSet>
      <dgm:spPr/>
      <dgm:t>
        <a:bodyPr/>
        <a:lstStyle/>
        <a:p>
          <a:endParaRPr lang="pl-PL"/>
        </a:p>
      </dgm:t>
    </dgm:pt>
    <dgm:pt modelId="{4CA8A4D8-EF26-479E-B31E-00CF3DE3C4B4}" type="pres">
      <dgm:prSet presAssocID="{FDFC9ADC-EAC0-4742-9FDD-39DC8495692D}" presName="sibTrans" presStyleCnt="0"/>
      <dgm:spPr/>
    </dgm:pt>
    <dgm:pt modelId="{CAC15942-0F42-4992-B2E0-B3C19FF94A95}" type="pres">
      <dgm:prSet presAssocID="{64C7FDBB-74FD-49A1-B9BA-AB32089563E8}" presName="node" presStyleLbl="node1" presStyleIdx="1" presStyleCnt="3" custScaleX="208339" custScaleY="146382">
        <dgm:presLayoutVars>
          <dgm:bulletEnabled val="1"/>
        </dgm:presLayoutVars>
      </dgm:prSet>
      <dgm:spPr/>
      <dgm:t>
        <a:bodyPr/>
        <a:lstStyle/>
        <a:p>
          <a:endParaRPr lang="pl-PL"/>
        </a:p>
      </dgm:t>
    </dgm:pt>
    <dgm:pt modelId="{4D70060A-E96F-42B3-A138-D5FB368E1BC9}" type="pres">
      <dgm:prSet presAssocID="{C295249F-7420-478F-BA63-3E5308E71F89}" presName="sibTrans" presStyleCnt="0"/>
      <dgm:spPr/>
    </dgm:pt>
    <dgm:pt modelId="{BB16B796-4205-4637-B907-0ECC8A3B2E19}" type="pres">
      <dgm:prSet presAssocID="{ED610164-3F30-4526-A1C9-BCA05CC960B9}" presName="node" presStyleLbl="node1" presStyleIdx="2" presStyleCnt="3" custScaleX="208339" custScaleY="146382">
        <dgm:presLayoutVars>
          <dgm:bulletEnabled val="1"/>
        </dgm:presLayoutVars>
      </dgm:prSet>
      <dgm:spPr/>
      <dgm:t>
        <a:bodyPr/>
        <a:lstStyle/>
        <a:p>
          <a:endParaRPr lang="pl-PL"/>
        </a:p>
      </dgm:t>
    </dgm:pt>
  </dgm:ptLst>
  <dgm:cxnLst>
    <dgm:cxn modelId="{8A3E790C-4527-4390-AA16-599B2EBAB8D1}" type="presOf" srcId="{ED610164-3F30-4526-A1C9-BCA05CC960B9}" destId="{BB16B796-4205-4637-B907-0ECC8A3B2E19}" srcOrd="0" destOrd="0" presId="urn:microsoft.com/office/officeart/2005/8/layout/default"/>
    <dgm:cxn modelId="{09FBC83F-ED44-442F-AACD-E67E253D4233}" srcId="{38AA2052-55C6-4176-9450-F431C8AF46E0}" destId="{8006BAF0-6BDC-4BD0-ACE9-B2DE6BFED806}" srcOrd="0" destOrd="0" parTransId="{921F16C4-92DA-4289-A42B-304D47A834ED}" sibTransId="{FDFC9ADC-EAC0-4742-9FDD-39DC8495692D}"/>
    <dgm:cxn modelId="{C8E8579D-DFD7-42C9-8DF0-9F0262360187}" type="presOf" srcId="{38AA2052-55C6-4176-9450-F431C8AF46E0}" destId="{17B30E47-EFC5-4F7C-977C-05FF15444639}" srcOrd="0" destOrd="0" presId="urn:microsoft.com/office/officeart/2005/8/layout/default"/>
    <dgm:cxn modelId="{0CEEAC69-5DA1-4A61-AC99-0AC1281134DC}" srcId="{38AA2052-55C6-4176-9450-F431C8AF46E0}" destId="{64C7FDBB-74FD-49A1-B9BA-AB32089563E8}" srcOrd="1" destOrd="0" parTransId="{BAC56B7F-E421-4913-89EA-71042471F07A}" sibTransId="{C295249F-7420-478F-BA63-3E5308E71F89}"/>
    <dgm:cxn modelId="{C149A0CB-0960-4BC7-8BDE-EDE8D1DFFB27}" type="presOf" srcId="{64C7FDBB-74FD-49A1-B9BA-AB32089563E8}" destId="{CAC15942-0F42-4992-B2E0-B3C19FF94A95}" srcOrd="0" destOrd="0" presId="urn:microsoft.com/office/officeart/2005/8/layout/default"/>
    <dgm:cxn modelId="{6A3564CA-E435-4497-BDA4-699B0764250D}" srcId="{38AA2052-55C6-4176-9450-F431C8AF46E0}" destId="{ED610164-3F30-4526-A1C9-BCA05CC960B9}" srcOrd="2" destOrd="0" parTransId="{B3352E7F-1C1F-42B8-90B7-C2D6CAC23B55}" sibTransId="{1F72D2A5-8AA0-4D3C-B1C7-D30A52EBD95F}"/>
    <dgm:cxn modelId="{1D72A42D-3171-4550-91A7-5B27A65B8F71}" type="presOf" srcId="{8006BAF0-6BDC-4BD0-ACE9-B2DE6BFED806}" destId="{5C2D658D-6E3E-4AB4-B209-EB8F0B4EB892}" srcOrd="0" destOrd="0" presId="urn:microsoft.com/office/officeart/2005/8/layout/default"/>
    <dgm:cxn modelId="{3602BA24-AC19-4308-828F-944D0AD961E6}" type="presParOf" srcId="{17B30E47-EFC5-4F7C-977C-05FF15444639}" destId="{5C2D658D-6E3E-4AB4-B209-EB8F0B4EB892}" srcOrd="0" destOrd="0" presId="urn:microsoft.com/office/officeart/2005/8/layout/default"/>
    <dgm:cxn modelId="{0ECF76BB-6B58-410D-A9B3-2B79984A8DF9}" type="presParOf" srcId="{17B30E47-EFC5-4F7C-977C-05FF15444639}" destId="{4CA8A4D8-EF26-479E-B31E-00CF3DE3C4B4}" srcOrd="1" destOrd="0" presId="urn:microsoft.com/office/officeart/2005/8/layout/default"/>
    <dgm:cxn modelId="{7DCA3A98-2624-4507-9E33-B8D91157CA51}" type="presParOf" srcId="{17B30E47-EFC5-4F7C-977C-05FF15444639}" destId="{CAC15942-0F42-4992-B2E0-B3C19FF94A95}" srcOrd="2" destOrd="0" presId="urn:microsoft.com/office/officeart/2005/8/layout/default"/>
    <dgm:cxn modelId="{993F74C4-15A9-463A-B388-9356FB53EADE}" type="presParOf" srcId="{17B30E47-EFC5-4F7C-977C-05FF15444639}" destId="{4D70060A-E96F-42B3-A138-D5FB368E1BC9}" srcOrd="3" destOrd="0" presId="urn:microsoft.com/office/officeart/2005/8/layout/default"/>
    <dgm:cxn modelId="{25FE1DCB-6850-462F-BE91-AC517EE92CD4}" type="presParOf" srcId="{17B30E47-EFC5-4F7C-977C-05FF15444639}" destId="{BB16B796-4205-4637-B907-0ECC8A3B2E19}" srcOrd="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8AA2052-55C6-4176-9450-F431C8AF46E0}" type="doc">
      <dgm:prSet loTypeId="urn:microsoft.com/office/officeart/2005/8/layout/default" loCatId="list" qsTypeId="urn:microsoft.com/office/officeart/2005/8/quickstyle/simple1" qsCatId="simple" csTypeId="urn:microsoft.com/office/officeart/2005/8/colors/accent0_1" csCatId="mainScheme" phldr="1"/>
      <dgm:spPr/>
      <dgm:t>
        <a:bodyPr/>
        <a:lstStyle/>
        <a:p>
          <a:endParaRPr lang="pl-PL"/>
        </a:p>
      </dgm:t>
    </dgm:pt>
    <dgm:pt modelId="{8006BAF0-6BDC-4BD0-ACE9-B2DE6BFED806}">
      <dgm:prSet phldrT="[Tekst]" custT="1"/>
      <dgm:spPr>
        <a:ln>
          <a:solidFill>
            <a:schemeClr val="accent5"/>
          </a:solidFill>
        </a:ln>
      </dgm:spPr>
      <dgm:t>
        <a:bodyPr/>
        <a:lstStyle/>
        <a:p>
          <a:r>
            <a:rPr lang="pl-PL" sz="1400" b="1" dirty="0"/>
            <a:t>Wysoka ocena jakości</a:t>
          </a:r>
          <a:r>
            <a:rPr lang="pl-PL" sz="1400" dirty="0"/>
            <a:t> prowadzonych zadań, w tym </a:t>
          </a:r>
          <a:r>
            <a:rPr lang="pl-PL" sz="1400" b="0" dirty="0"/>
            <a:t>m.in. szkoleń z zakresu ochrony przyrody (50%)</a:t>
          </a:r>
        </a:p>
      </dgm:t>
    </dgm:pt>
    <dgm:pt modelId="{921F16C4-92DA-4289-A42B-304D47A834ED}" type="parTrans" cxnId="{09FBC83F-ED44-442F-AACD-E67E253D4233}">
      <dgm:prSet/>
      <dgm:spPr/>
      <dgm:t>
        <a:bodyPr/>
        <a:lstStyle/>
        <a:p>
          <a:endParaRPr lang="pl-PL" sz="1800"/>
        </a:p>
      </dgm:t>
    </dgm:pt>
    <dgm:pt modelId="{FDFC9ADC-EAC0-4742-9FDD-39DC8495692D}" type="sibTrans" cxnId="{09FBC83F-ED44-442F-AACD-E67E253D4233}">
      <dgm:prSet/>
      <dgm:spPr/>
      <dgm:t>
        <a:bodyPr/>
        <a:lstStyle/>
        <a:p>
          <a:endParaRPr lang="pl-PL" sz="1800"/>
        </a:p>
      </dgm:t>
    </dgm:pt>
    <dgm:pt modelId="{3938A38A-3E02-42AF-988B-F0FD39518F77}">
      <dgm:prSet phldrT="[Tekst]" custT="1"/>
      <dgm:spPr>
        <a:ln>
          <a:solidFill>
            <a:schemeClr val="accent5"/>
          </a:solidFill>
        </a:ln>
      </dgm:spPr>
      <dgm:t>
        <a:bodyPr/>
        <a:lstStyle/>
        <a:p>
          <a:r>
            <a:rPr lang="pl-PL" sz="1400" b="1" dirty="0"/>
            <a:t>Wysoka ocena organizacji działania</a:t>
          </a:r>
          <a:r>
            <a:rPr lang="pl-PL" sz="1400" b="0" dirty="0"/>
            <a:t>, mająca na celu szerzenie wiedzy w zakresie przyrody (92%)</a:t>
          </a:r>
        </a:p>
      </dgm:t>
    </dgm:pt>
    <dgm:pt modelId="{B52883AA-25D5-48CC-A90E-14655FD0AB23}" type="parTrans" cxnId="{8616FF44-353D-4557-A8DA-E3D4D320888F}">
      <dgm:prSet/>
      <dgm:spPr/>
      <dgm:t>
        <a:bodyPr/>
        <a:lstStyle/>
        <a:p>
          <a:endParaRPr lang="pl-PL" sz="1800"/>
        </a:p>
      </dgm:t>
    </dgm:pt>
    <dgm:pt modelId="{00F213E5-3EB7-4AF3-A89E-5316C42B38E7}" type="sibTrans" cxnId="{8616FF44-353D-4557-A8DA-E3D4D320888F}">
      <dgm:prSet/>
      <dgm:spPr/>
      <dgm:t>
        <a:bodyPr/>
        <a:lstStyle/>
        <a:p>
          <a:endParaRPr lang="pl-PL" sz="1800"/>
        </a:p>
      </dgm:t>
    </dgm:pt>
    <dgm:pt modelId="{0ACDF98A-62AE-46BD-A5BF-3DA420E73D81}">
      <dgm:prSet phldrT="[Tekst]" custT="1"/>
      <dgm:spPr>
        <a:ln>
          <a:solidFill>
            <a:schemeClr val="accent5"/>
          </a:solidFill>
        </a:ln>
      </dgm:spPr>
      <dgm:t>
        <a:bodyPr/>
        <a:lstStyle/>
        <a:p>
          <a:r>
            <a:rPr lang="pl-PL" sz="1400" b="1" dirty="0"/>
            <a:t>Potrzeby informacyjne </a:t>
          </a:r>
          <a:r>
            <a:rPr lang="pl-PL" sz="1400" dirty="0"/>
            <a:t>w zakresie wiedzy dotyczącej ochrony środowiska, w tym sieci Natura 2000 </a:t>
          </a:r>
          <a:r>
            <a:rPr lang="pl-PL" sz="1400" b="1" dirty="0"/>
            <a:t>zostały zaspokojone</a:t>
          </a:r>
        </a:p>
      </dgm:t>
    </dgm:pt>
    <dgm:pt modelId="{1413B839-880D-4EDA-88BA-4EA2B982E4CC}" type="parTrans" cxnId="{38E9BEED-B451-4D37-9F40-8B7EF156EB1E}">
      <dgm:prSet/>
      <dgm:spPr/>
      <dgm:t>
        <a:bodyPr/>
        <a:lstStyle/>
        <a:p>
          <a:endParaRPr lang="pl-PL" sz="1800"/>
        </a:p>
      </dgm:t>
    </dgm:pt>
    <dgm:pt modelId="{296784C1-CC16-41AA-B481-FAB53CE9A88E}" type="sibTrans" cxnId="{38E9BEED-B451-4D37-9F40-8B7EF156EB1E}">
      <dgm:prSet/>
      <dgm:spPr/>
      <dgm:t>
        <a:bodyPr/>
        <a:lstStyle/>
        <a:p>
          <a:endParaRPr lang="pl-PL" sz="1800"/>
        </a:p>
      </dgm:t>
    </dgm:pt>
    <dgm:pt modelId="{17B30E47-EFC5-4F7C-977C-05FF15444639}" type="pres">
      <dgm:prSet presAssocID="{38AA2052-55C6-4176-9450-F431C8AF46E0}" presName="diagram" presStyleCnt="0">
        <dgm:presLayoutVars>
          <dgm:dir/>
          <dgm:resizeHandles val="exact"/>
        </dgm:presLayoutVars>
      </dgm:prSet>
      <dgm:spPr/>
      <dgm:t>
        <a:bodyPr/>
        <a:lstStyle/>
        <a:p>
          <a:endParaRPr lang="pl-PL"/>
        </a:p>
      </dgm:t>
    </dgm:pt>
    <dgm:pt modelId="{5C2D658D-6E3E-4AB4-B209-EB8F0B4EB892}" type="pres">
      <dgm:prSet presAssocID="{8006BAF0-6BDC-4BD0-ACE9-B2DE6BFED806}" presName="node" presStyleLbl="node1" presStyleIdx="0" presStyleCnt="3" custScaleX="208339" custScaleY="146382" custLinFactNeighborY="-25">
        <dgm:presLayoutVars>
          <dgm:bulletEnabled val="1"/>
        </dgm:presLayoutVars>
      </dgm:prSet>
      <dgm:spPr/>
      <dgm:t>
        <a:bodyPr/>
        <a:lstStyle/>
        <a:p>
          <a:endParaRPr lang="pl-PL"/>
        </a:p>
      </dgm:t>
    </dgm:pt>
    <dgm:pt modelId="{F29B8513-2E07-44A7-A98E-0F2A653CA098}" type="pres">
      <dgm:prSet presAssocID="{FDFC9ADC-EAC0-4742-9FDD-39DC8495692D}" presName="sibTrans" presStyleCnt="0"/>
      <dgm:spPr/>
    </dgm:pt>
    <dgm:pt modelId="{434BDD63-84B9-4F54-9C4B-DB684FD78DEE}" type="pres">
      <dgm:prSet presAssocID="{3938A38A-3E02-42AF-988B-F0FD39518F77}" presName="node" presStyleLbl="node1" presStyleIdx="1" presStyleCnt="3" custScaleX="208339" custScaleY="146382" custLinFactNeighborY="-25">
        <dgm:presLayoutVars>
          <dgm:bulletEnabled val="1"/>
        </dgm:presLayoutVars>
      </dgm:prSet>
      <dgm:spPr/>
      <dgm:t>
        <a:bodyPr/>
        <a:lstStyle/>
        <a:p>
          <a:endParaRPr lang="pl-PL"/>
        </a:p>
      </dgm:t>
    </dgm:pt>
    <dgm:pt modelId="{EF907971-3426-4139-8BF4-8882D5630EF0}" type="pres">
      <dgm:prSet presAssocID="{00F213E5-3EB7-4AF3-A89E-5316C42B38E7}" presName="sibTrans" presStyleCnt="0"/>
      <dgm:spPr/>
    </dgm:pt>
    <dgm:pt modelId="{DDD72C92-EB6F-401E-B16C-2F394AAA7AB6}" type="pres">
      <dgm:prSet presAssocID="{0ACDF98A-62AE-46BD-A5BF-3DA420E73D81}" presName="node" presStyleLbl="node1" presStyleIdx="2" presStyleCnt="3" custScaleX="208339" custScaleY="146382" custLinFactNeighborY="-25">
        <dgm:presLayoutVars>
          <dgm:bulletEnabled val="1"/>
        </dgm:presLayoutVars>
      </dgm:prSet>
      <dgm:spPr/>
      <dgm:t>
        <a:bodyPr/>
        <a:lstStyle/>
        <a:p>
          <a:endParaRPr lang="pl-PL"/>
        </a:p>
      </dgm:t>
    </dgm:pt>
  </dgm:ptLst>
  <dgm:cxnLst>
    <dgm:cxn modelId="{E9BA3B43-476A-4636-8CA7-8A84D2CB85E3}" type="presOf" srcId="{0ACDF98A-62AE-46BD-A5BF-3DA420E73D81}" destId="{DDD72C92-EB6F-401E-B16C-2F394AAA7AB6}" srcOrd="0" destOrd="0" presId="urn:microsoft.com/office/officeart/2005/8/layout/default"/>
    <dgm:cxn modelId="{09FBC83F-ED44-442F-AACD-E67E253D4233}" srcId="{38AA2052-55C6-4176-9450-F431C8AF46E0}" destId="{8006BAF0-6BDC-4BD0-ACE9-B2DE6BFED806}" srcOrd="0" destOrd="0" parTransId="{921F16C4-92DA-4289-A42B-304D47A834ED}" sibTransId="{FDFC9ADC-EAC0-4742-9FDD-39DC8495692D}"/>
    <dgm:cxn modelId="{63F1F0C2-0D73-4F82-ABC6-FDAEEECADD6D}" type="presOf" srcId="{8006BAF0-6BDC-4BD0-ACE9-B2DE6BFED806}" destId="{5C2D658D-6E3E-4AB4-B209-EB8F0B4EB892}" srcOrd="0" destOrd="0" presId="urn:microsoft.com/office/officeart/2005/8/layout/default"/>
    <dgm:cxn modelId="{65B2FD92-6C4A-49C7-895D-9909FBCACBCD}" type="presOf" srcId="{3938A38A-3E02-42AF-988B-F0FD39518F77}" destId="{434BDD63-84B9-4F54-9C4B-DB684FD78DEE}" srcOrd="0" destOrd="0" presId="urn:microsoft.com/office/officeart/2005/8/layout/default"/>
    <dgm:cxn modelId="{8616FF44-353D-4557-A8DA-E3D4D320888F}" srcId="{38AA2052-55C6-4176-9450-F431C8AF46E0}" destId="{3938A38A-3E02-42AF-988B-F0FD39518F77}" srcOrd="1" destOrd="0" parTransId="{B52883AA-25D5-48CC-A90E-14655FD0AB23}" sibTransId="{00F213E5-3EB7-4AF3-A89E-5316C42B38E7}"/>
    <dgm:cxn modelId="{38E9BEED-B451-4D37-9F40-8B7EF156EB1E}" srcId="{38AA2052-55C6-4176-9450-F431C8AF46E0}" destId="{0ACDF98A-62AE-46BD-A5BF-3DA420E73D81}" srcOrd="2" destOrd="0" parTransId="{1413B839-880D-4EDA-88BA-4EA2B982E4CC}" sibTransId="{296784C1-CC16-41AA-B481-FAB53CE9A88E}"/>
    <dgm:cxn modelId="{FB2154A9-BE12-4BCA-B528-FF52F8FDAFE0}" type="presOf" srcId="{38AA2052-55C6-4176-9450-F431C8AF46E0}" destId="{17B30E47-EFC5-4F7C-977C-05FF15444639}" srcOrd="0" destOrd="0" presId="urn:microsoft.com/office/officeart/2005/8/layout/default"/>
    <dgm:cxn modelId="{B48B6312-0BC4-4370-8F95-A0D3996E242C}" type="presParOf" srcId="{17B30E47-EFC5-4F7C-977C-05FF15444639}" destId="{5C2D658D-6E3E-4AB4-B209-EB8F0B4EB892}" srcOrd="0" destOrd="0" presId="urn:microsoft.com/office/officeart/2005/8/layout/default"/>
    <dgm:cxn modelId="{369400C9-8C93-4D66-ABAD-46F9815165DF}" type="presParOf" srcId="{17B30E47-EFC5-4F7C-977C-05FF15444639}" destId="{F29B8513-2E07-44A7-A98E-0F2A653CA098}" srcOrd="1" destOrd="0" presId="urn:microsoft.com/office/officeart/2005/8/layout/default"/>
    <dgm:cxn modelId="{770402C8-3FFF-4538-A069-D638D798BBBC}" type="presParOf" srcId="{17B30E47-EFC5-4F7C-977C-05FF15444639}" destId="{434BDD63-84B9-4F54-9C4B-DB684FD78DEE}" srcOrd="2" destOrd="0" presId="urn:microsoft.com/office/officeart/2005/8/layout/default"/>
    <dgm:cxn modelId="{A1B7058E-8DDD-4AC7-9728-6F1209BCC577}" type="presParOf" srcId="{17B30E47-EFC5-4F7C-977C-05FF15444639}" destId="{EF907971-3426-4139-8BF4-8882D5630EF0}" srcOrd="3" destOrd="0" presId="urn:microsoft.com/office/officeart/2005/8/layout/default"/>
    <dgm:cxn modelId="{57154C88-0203-4A0B-A4E7-EB7E3F12CE24}" type="presParOf" srcId="{17B30E47-EFC5-4F7C-977C-05FF15444639}" destId="{DDD72C92-EB6F-401E-B16C-2F394AAA7AB6}" srcOrd="4" destOrd="0" presId="urn:microsoft.com/office/officeart/2005/8/layout/default"/>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2AE022-4BF7-4128-911C-B8A107A5A4B4}">
      <dsp:nvSpPr>
        <dsp:cNvPr id="0" name=""/>
        <dsp:cNvSpPr/>
      </dsp:nvSpPr>
      <dsp:spPr>
        <a:xfrm rot="16200000">
          <a:off x="-609914" y="613831"/>
          <a:ext cx="3589859" cy="2362196"/>
        </a:xfrm>
        <a:prstGeom prst="flowChartManualOperation">
          <a:avLst/>
        </a:prstGeom>
        <a:solidFill>
          <a:srgbClr val="EDEDEE"/>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0" tIns="0" rIns="127000" bIns="0" numCol="1" spcCol="1270" anchor="ctr" anchorCtr="0">
          <a:noAutofit/>
        </a:bodyPr>
        <a:lstStyle/>
        <a:p>
          <a:pPr lvl="0" algn="ctr" defTabSz="889000">
            <a:lnSpc>
              <a:spcPct val="90000"/>
            </a:lnSpc>
            <a:spcBef>
              <a:spcPct val="0"/>
            </a:spcBef>
            <a:spcAft>
              <a:spcPct val="35000"/>
            </a:spcAft>
          </a:pPr>
          <a:r>
            <a:rPr lang="pl-PL" sz="2000" kern="1200" dirty="0">
              <a:solidFill>
                <a:schemeClr val="tx1"/>
              </a:solidFill>
            </a:rPr>
            <a:t>Budowanie świadomości         i podnoszenie wiedzy organów zaangażowanych w prawne aspekty ochrony przyrody</a:t>
          </a:r>
        </a:p>
      </dsp:txBody>
      <dsp:txXfrm rot="5400000">
        <a:off x="3918" y="717971"/>
        <a:ext cx="2362196" cy="2153915"/>
      </dsp:txXfrm>
    </dsp:sp>
    <dsp:sp modelId="{312A945C-A005-4A8C-B97D-B7D6E1D43646}">
      <dsp:nvSpPr>
        <dsp:cNvPr id="0" name=""/>
        <dsp:cNvSpPr/>
      </dsp:nvSpPr>
      <dsp:spPr>
        <a:xfrm rot="16200000">
          <a:off x="1963186" y="629100"/>
          <a:ext cx="3589859" cy="2331657"/>
        </a:xfrm>
        <a:prstGeom prst="flowChartManualOperation">
          <a:avLst/>
        </a:prstGeom>
        <a:solidFill>
          <a:srgbClr val="EDEDEE"/>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0" tIns="0" rIns="127000" bIns="0" numCol="1" spcCol="1270" anchor="ctr" anchorCtr="0">
          <a:noAutofit/>
        </a:bodyPr>
        <a:lstStyle/>
        <a:p>
          <a:pPr lvl="0" algn="ctr" defTabSz="889000">
            <a:lnSpc>
              <a:spcPct val="90000"/>
            </a:lnSpc>
            <a:spcBef>
              <a:spcPct val="0"/>
            </a:spcBef>
            <a:spcAft>
              <a:spcPct val="35000"/>
            </a:spcAft>
          </a:pPr>
          <a:r>
            <a:rPr lang="pl-PL" sz="2000" kern="1200" dirty="0">
              <a:solidFill>
                <a:schemeClr val="tx1"/>
              </a:solidFill>
            </a:rPr>
            <a:t>Wspieranie koordynacji działań na rzecz prawnej ochrony przyrody</a:t>
          </a:r>
        </a:p>
      </dsp:txBody>
      <dsp:txXfrm rot="5400000">
        <a:off x="2592287" y="717971"/>
        <a:ext cx="2331657" cy="2153915"/>
      </dsp:txXfrm>
    </dsp:sp>
    <dsp:sp modelId="{10AEC9DD-C858-4D19-B918-9B634E11420A}">
      <dsp:nvSpPr>
        <dsp:cNvPr id="0" name=""/>
        <dsp:cNvSpPr/>
      </dsp:nvSpPr>
      <dsp:spPr>
        <a:xfrm rot="16200000">
          <a:off x="4275120" y="740103"/>
          <a:ext cx="3589859" cy="2109651"/>
        </a:xfrm>
        <a:prstGeom prst="flowChartManualOperation">
          <a:avLst/>
        </a:prstGeom>
        <a:solidFill>
          <a:srgbClr val="EDEDEE"/>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0" rIns="134720" bIns="0" numCol="1" spcCol="1270" anchor="ctr" anchorCtr="0">
          <a:noAutofit/>
        </a:bodyPr>
        <a:lstStyle/>
        <a:p>
          <a:pPr lvl="0" algn="ctr" defTabSz="933450">
            <a:lnSpc>
              <a:spcPct val="90000"/>
            </a:lnSpc>
            <a:spcBef>
              <a:spcPct val="0"/>
            </a:spcBef>
            <a:spcAft>
              <a:spcPct val="35000"/>
            </a:spcAft>
          </a:pPr>
          <a:r>
            <a:rPr lang="pl-PL" sz="2100" kern="1200" dirty="0">
              <a:solidFill>
                <a:schemeClr val="tx1"/>
              </a:solidFill>
            </a:rPr>
            <a:t>Wspieranie egzekwowania prawa             w zakresie ochrony przyrody</a:t>
          </a:r>
        </a:p>
      </dsp:txBody>
      <dsp:txXfrm rot="5400000">
        <a:off x="5015224" y="717971"/>
        <a:ext cx="2109651" cy="215391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075E3AB-6ED6-4D8D-B1FB-1DF54EF655C0}">
      <dsp:nvSpPr>
        <dsp:cNvPr id="0" name=""/>
        <dsp:cNvSpPr/>
      </dsp:nvSpPr>
      <dsp:spPr>
        <a:xfrm>
          <a:off x="0" y="6094"/>
          <a:ext cx="4740676" cy="753480"/>
        </a:xfrm>
        <a:prstGeom prst="roundRect">
          <a:avLst/>
        </a:prstGeom>
        <a:solidFill>
          <a:schemeClr val="lt1">
            <a:hueOff val="0"/>
            <a:satOff val="0"/>
            <a:lumOff val="0"/>
            <a:alphaOff val="0"/>
          </a:schemeClr>
        </a:solidFill>
        <a:ln w="25400" cap="flat" cmpd="sng" algn="ctr">
          <a:solidFill>
            <a:schemeClr val="accent5"/>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pl-PL" sz="2000" b="1" kern="1200" dirty="0">
              <a:solidFill>
                <a:schemeClr val="tx1"/>
              </a:solidFill>
            </a:rPr>
            <a:t>Analiza danych źródłowych (desk research)</a:t>
          </a:r>
        </a:p>
      </dsp:txBody>
      <dsp:txXfrm>
        <a:off x="36782" y="42876"/>
        <a:ext cx="4667112" cy="679916"/>
      </dsp:txXfrm>
    </dsp:sp>
    <dsp:sp modelId="{CF5A4AFE-BF7F-4E71-A929-1414365AC849}">
      <dsp:nvSpPr>
        <dsp:cNvPr id="0" name=""/>
        <dsp:cNvSpPr/>
      </dsp:nvSpPr>
      <dsp:spPr>
        <a:xfrm>
          <a:off x="0" y="840214"/>
          <a:ext cx="4740676" cy="753480"/>
        </a:xfrm>
        <a:prstGeom prst="roundRect">
          <a:avLst/>
        </a:prstGeom>
        <a:solidFill>
          <a:schemeClr val="lt1">
            <a:hueOff val="0"/>
            <a:satOff val="0"/>
            <a:lumOff val="0"/>
            <a:alphaOff val="0"/>
          </a:schemeClr>
        </a:solidFill>
        <a:ln w="25400" cap="flat" cmpd="sng" algn="ctr">
          <a:solidFill>
            <a:schemeClr val="accent5"/>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pl-PL" sz="2000" b="1" kern="1200" dirty="0">
              <a:solidFill>
                <a:schemeClr val="tx1"/>
              </a:solidFill>
            </a:rPr>
            <a:t>Badanie ankietowe CATI/CAWI</a:t>
          </a:r>
        </a:p>
      </dsp:txBody>
      <dsp:txXfrm>
        <a:off x="36782" y="876996"/>
        <a:ext cx="4667112" cy="679916"/>
      </dsp:txXfrm>
    </dsp:sp>
    <dsp:sp modelId="{39DC69E3-EE1C-44D7-97A2-F17AB903631E}">
      <dsp:nvSpPr>
        <dsp:cNvPr id="0" name=""/>
        <dsp:cNvSpPr/>
      </dsp:nvSpPr>
      <dsp:spPr>
        <a:xfrm>
          <a:off x="0" y="1674334"/>
          <a:ext cx="4740676" cy="753480"/>
        </a:xfrm>
        <a:prstGeom prst="roundRect">
          <a:avLst/>
        </a:prstGeom>
        <a:solidFill>
          <a:schemeClr val="lt1">
            <a:hueOff val="0"/>
            <a:satOff val="0"/>
            <a:lumOff val="0"/>
            <a:alphaOff val="0"/>
          </a:schemeClr>
        </a:solidFill>
        <a:ln w="25400" cap="flat" cmpd="sng" algn="ctr">
          <a:solidFill>
            <a:schemeClr val="accent5"/>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pl-PL" sz="2000" b="1" kern="1200" dirty="0">
              <a:solidFill>
                <a:schemeClr val="tx1"/>
              </a:solidFill>
            </a:rPr>
            <a:t>Indywidualne wywiady kwestionariuszowe PAPI</a:t>
          </a:r>
        </a:p>
      </dsp:txBody>
      <dsp:txXfrm>
        <a:off x="36782" y="1711116"/>
        <a:ext cx="4667112" cy="679916"/>
      </dsp:txXfrm>
    </dsp:sp>
    <dsp:sp modelId="{39C012D5-ECA9-4E5A-97B5-DA4030D9F0AA}">
      <dsp:nvSpPr>
        <dsp:cNvPr id="0" name=""/>
        <dsp:cNvSpPr/>
      </dsp:nvSpPr>
      <dsp:spPr>
        <a:xfrm>
          <a:off x="0" y="2508454"/>
          <a:ext cx="4740676" cy="753480"/>
        </a:xfrm>
        <a:prstGeom prst="roundRect">
          <a:avLst/>
        </a:prstGeom>
        <a:solidFill>
          <a:schemeClr val="lt1">
            <a:hueOff val="0"/>
            <a:satOff val="0"/>
            <a:lumOff val="0"/>
            <a:alphaOff val="0"/>
          </a:schemeClr>
        </a:solidFill>
        <a:ln w="25400" cap="flat" cmpd="sng" algn="ctr">
          <a:solidFill>
            <a:schemeClr val="accent5"/>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pl-PL" sz="2000" b="1" kern="1200" dirty="0">
              <a:solidFill>
                <a:schemeClr val="tx1"/>
              </a:solidFill>
            </a:rPr>
            <a:t>Indywidualne wywiady pogłębione IDI</a:t>
          </a:r>
        </a:p>
      </dsp:txBody>
      <dsp:txXfrm>
        <a:off x="36782" y="2545236"/>
        <a:ext cx="4667112" cy="67991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2D658D-6E3E-4AB4-B209-EB8F0B4EB892}">
      <dsp:nvSpPr>
        <dsp:cNvPr id="0" name=""/>
        <dsp:cNvSpPr/>
      </dsp:nvSpPr>
      <dsp:spPr>
        <a:xfrm>
          <a:off x="2" y="145236"/>
          <a:ext cx="2754005" cy="1161002"/>
        </a:xfrm>
        <a:prstGeom prst="rect">
          <a:avLst/>
        </a:prstGeom>
        <a:solidFill>
          <a:schemeClr val="lt1">
            <a:hueOff val="0"/>
            <a:satOff val="0"/>
            <a:lumOff val="0"/>
            <a:alphaOff val="0"/>
          </a:schemeClr>
        </a:solidFill>
        <a:ln w="12700" cap="flat" cmpd="sng" algn="ctr">
          <a:solidFill>
            <a:schemeClr val="accent5"/>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pl-PL" sz="1400" kern="1200" dirty="0"/>
            <a:t>96% badanych uczestników projektu</a:t>
          </a:r>
          <a:r>
            <a:rPr lang="pl-PL" sz="1400" b="1" kern="1200" dirty="0"/>
            <a:t> nie zauważyło żadnych barier bądź problemów w realizacji działań projektowych, w których uczestniczyli.</a:t>
          </a:r>
          <a:endParaRPr lang="pl-PL" sz="1400" kern="1200" dirty="0"/>
        </a:p>
      </dsp:txBody>
      <dsp:txXfrm>
        <a:off x="2" y="145236"/>
        <a:ext cx="2754005" cy="1161002"/>
      </dsp:txXfrm>
    </dsp:sp>
    <dsp:sp modelId="{CAC15942-0F42-4992-B2E0-B3C19FF94A95}">
      <dsp:nvSpPr>
        <dsp:cNvPr id="0" name=""/>
        <dsp:cNvSpPr/>
      </dsp:nvSpPr>
      <dsp:spPr>
        <a:xfrm>
          <a:off x="2886341" y="144277"/>
          <a:ext cx="2754005" cy="1161002"/>
        </a:xfrm>
        <a:prstGeom prst="rect">
          <a:avLst/>
        </a:prstGeom>
        <a:solidFill>
          <a:schemeClr val="lt1">
            <a:hueOff val="0"/>
            <a:satOff val="0"/>
            <a:lumOff val="0"/>
            <a:alphaOff val="0"/>
          </a:schemeClr>
        </a:solidFill>
        <a:ln w="12700" cap="flat" cmpd="sng" algn="ctr">
          <a:solidFill>
            <a:schemeClr val="accent5"/>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pl-PL" sz="1400" kern="1200" dirty="0"/>
            <a:t>Trudnością w realizacji była pandemia wirusa SARS-CoV-2.</a:t>
          </a:r>
        </a:p>
      </dsp:txBody>
      <dsp:txXfrm>
        <a:off x="2886341" y="144277"/>
        <a:ext cx="2754005" cy="1161002"/>
      </dsp:txXfrm>
    </dsp:sp>
    <dsp:sp modelId="{BB16B796-4205-4637-B907-0ECC8A3B2E19}">
      <dsp:nvSpPr>
        <dsp:cNvPr id="0" name=""/>
        <dsp:cNvSpPr/>
      </dsp:nvSpPr>
      <dsp:spPr>
        <a:xfrm>
          <a:off x="5772535" y="144277"/>
          <a:ext cx="2754005" cy="1161002"/>
        </a:xfrm>
        <a:prstGeom prst="rect">
          <a:avLst/>
        </a:prstGeom>
        <a:solidFill>
          <a:schemeClr val="lt1">
            <a:hueOff val="0"/>
            <a:satOff val="0"/>
            <a:lumOff val="0"/>
            <a:alphaOff val="0"/>
          </a:schemeClr>
        </a:solidFill>
        <a:ln w="12700" cap="flat" cmpd="sng" algn="ctr">
          <a:solidFill>
            <a:schemeClr val="accent5"/>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pl-PL" sz="1400" kern="1200" dirty="0"/>
            <a:t>83% badanych odpowiedziało twierdząco, iż </a:t>
          </a:r>
          <a:r>
            <a:rPr lang="pl-PL" sz="1400" b="1" kern="1200" dirty="0"/>
            <a:t>zauważone bariery bądź problemy w organizacji działań w ramach udziału w projekcie zostały rozwiązane.</a:t>
          </a:r>
          <a:endParaRPr lang="pl-PL" sz="1400" kern="1200" dirty="0"/>
        </a:p>
      </dsp:txBody>
      <dsp:txXfrm>
        <a:off x="5772535" y="144277"/>
        <a:ext cx="2754005" cy="116100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2D658D-6E3E-4AB4-B209-EB8F0B4EB892}">
      <dsp:nvSpPr>
        <dsp:cNvPr id="0" name=""/>
        <dsp:cNvSpPr/>
      </dsp:nvSpPr>
      <dsp:spPr>
        <a:xfrm>
          <a:off x="147" y="208263"/>
          <a:ext cx="2754005" cy="1161002"/>
        </a:xfrm>
        <a:prstGeom prst="rect">
          <a:avLst/>
        </a:prstGeom>
        <a:solidFill>
          <a:schemeClr val="lt1">
            <a:hueOff val="0"/>
            <a:satOff val="0"/>
            <a:lumOff val="0"/>
            <a:alphaOff val="0"/>
          </a:schemeClr>
        </a:solidFill>
        <a:ln w="12700" cap="flat" cmpd="sng" algn="ctr">
          <a:solidFill>
            <a:schemeClr val="accent5"/>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pl-PL" sz="1400" b="1" kern="1200" dirty="0"/>
            <a:t>Wysoka ocena jakości</a:t>
          </a:r>
          <a:r>
            <a:rPr lang="pl-PL" sz="1400" kern="1200" dirty="0"/>
            <a:t> prowadzonych zadań, w tym </a:t>
          </a:r>
          <a:r>
            <a:rPr lang="pl-PL" sz="1400" b="0" kern="1200" dirty="0"/>
            <a:t>m.in. szkoleń z zakresu ochrony przyrody (50%)</a:t>
          </a:r>
        </a:p>
      </dsp:txBody>
      <dsp:txXfrm>
        <a:off x="147" y="208263"/>
        <a:ext cx="2754005" cy="1161002"/>
      </dsp:txXfrm>
    </dsp:sp>
    <dsp:sp modelId="{434BDD63-84B9-4F54-9C4B-DB684FD78DEE}">
      <dsp:nvSpPr>
        <dsp:cNvPr id="0" name=""/>
        <dsp:cNvSpPr/>
      </dsp:nvSpPr>
      <dsp:spPr>
        <a:xfrm>
          <a:off x="2886341" y="208263"/>
          <a:ext cx="2754005" cy="1161002"/>
        </a:xfrm>
        <a:prstGeom prst="rect">
          <a:avLst/>
        </a:prstGeom>
        <a:solidFill>
          <a:schemeClr val="lt1">
            <a:hueOff val="0"/>
            <a:satOff val="0"/>
            <a:lumOff val="0"/>
            <a:alphaOff val="0"/>
          </a:schemeClr>
        </a:solidFill>
        <a:ln w="12700" cap="flat" cmpd="sng" algn="ctr">
          <a:solidFill>
            <a:schemeClr val="accent5"/>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pl-PL" sz="1400" b="1" kern="1200" dirty="0"/>
            <a:t>Wysoka ocena organizacji działania</a:t>
          </a:r>
          <a:r>
            <a:rPr lang="pl-PL" sz="1400" b="0" kern="1200" dirty="0"/>
            <a:t>, mająca na celu szerzenie wiedzy w zakresie przyrody (92%)</a:t>
          </a:r>
        </a:p>
      </dsp:txBody>
      <dsp:txXfrm>
        <a:off x="2886341" y="208263"/>
        <a:ext cx="2754005" cy="1161002"/>
      </dsp:txXfrm>
    </dsp:sp>
    <dsp:sp modelId="{DDD72C92-EB6F-401E-B16C-2F394AAA7AB6}">
      <dsp:nvSpPr>
        <dsp:cNvPr id="0" name=""/>
        <dsp:cNvSpPr/>
      </dsp:nvSpPr>
      <dsp:spPr>
        <a:xfrm>
          <a:off x="5772535" y="208263"/>
          <a:ext cx="2754005" cy="1161002"/>
        </a:xfrm>
        <a:prstGeom prst="rect">
          <a:avLst/>
        </a:prstGeom>
        <a:solidFill>
          <a:schemeClr val="lt1">
            <a:hueOff val="0"/>
            <a:satOff val="0"/>
            <a:lumOff val="0"/>
            <a:alphaOff val="0"/>
          </a:schemeClr>
        </a:solidFill>
        <a:ln w="12700" cap="flat" cmpd="sng" algn="ctr">
          <a:solidFill>
            <a:schemeClr val="accent5"/>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pl-PL" sz="1400" b="1" kern="1200" dirty="0"/>
            <a:t>Potrzeby informacyjne </a:t>
          </a:r>
          <a:r>
            <a:rPr lang="pl-PL" sz="1400" kern="1200" dirty="0"/>
            <a:t>w zakresie wiedzy dotyczącej ochrony środowiska, w tym sieci Natura 2000 </a:t>
          </a:r>
          <a:r>
            <a:rPr lang="pl-PL" sz="1400" b="1" kern="1200" dirty="0"/>
            <a:t>zostały zaspokojone</a:t>
          </a:r>
        </a:p>
      </dsp:txBody>
      <dsp:txXfrm>
        <a:off x="5772535" y="208263"/>
        <a:ext cx="2754005" cy="1161002"/>
      </dsp:txXfrm>
    </dsp:sp>
  </dsp:spTree>
</dsp:drawing>
</file>

<file path=ppt/diagrams/layout1.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1"/>
            <a:ext cx="3078427" cy="511730"/>
          </a:xfrm>
          <a:prstGeom prst="rect">
            <a:avLst/>
          </a:prstGeom>
        </p:spPr>
        <p:txBody>
          <a:bodyPr vert="horz" lIns="95418" tIns="47709" rIns="95418" bIns="47709" rtlCol="0"/>
          <a:lstStyle>
            <a:lvl1pPr algn="l">
              <a:defRPr sz="1300"/>
            </a:lvl1pPr>
          </a:lstStyle>
          <a:p>
            <a:pPr>
              <a:defRPr/>
            </a:pPr>
            <a:endParaRPr lang="pl-PL"/>
          </a:p>
        </p:txBody>
      </p:sp>
      <p:sp>
        <p:nvSpPr>
          <p:cNvPr id="3" name="Symbol zastępczy daty 2"/>
          <p:cNvSpPr>
            <a:spLocks noGrp="1"/>
          </p:cNvSpPr>
          <p:nvPr>
            <p:ph type="dt" sz="quarter" idx="1"/>
          </p:nvPr>
        </p:nvSpPr>
        <p:spPr>
          <a:xfrm>
            <a:off x="4023992" y="1"/>
            <a:ext cx="3078427" cy="511730"/>
          </a:xfrm>
          <a:prstGeom prst="rect">
            <a:avLst/>
          </a:prstGeom>
        </p:spPr>
        <p:txBody>
          <a:bodyPr vert="horz" lIns="95418" tIns="47709" rIns="95418" bIns="47709" rtlCol="0"/>
          <a:lstStyle>
            <a:lvl1pPr algn="r">
              <a:defRPr sz="1300"/>
            </a:lvl1pPr>
          </a:lstStyle>
          <a:p>
            <a:pPr>
              <a:defRPr/>
            </a:pPr>
            <a:fld id="{5D94281F-7335-46EE-90ED-A34774132E28}" type="datetimeFigureOut">
              <a:rPr lang="pl-PL"/>
              <a:pPr>
                <a:defRPr/>
              </a:pPr>
              <a:t>21.09.2021</a:t>
            </a:fld>
            <a:endParaRPr lang="pl-PL"/>
          </a:p>
        </p:txBody>
      </p:sp>
      <p:sp>
        <p:nvSpPr>
          <p:cNvPr id="4" name="Symbol zastępczy stopki 3"/>
          <p:cNvSpPr>
            <a:spLocks noGrp="1"/>
          </p:cNvSpPr>
          <p:nvPr>
            <p:ph type="ftr" sz="quarter" idx="2"/>
          </p:nvPr>
        </p:nvSpPr>
        <p:spPr>
          <a:xfrm>
            <a:off x="0" y="9721106"/>
            <a:ext cx="3078427" cy="511730"/>
          </a:xfrm>
          <a:prstGeom prst="rect">
            <a:avLst/>
          </a:prstGeom>
        </p:spPr>
        <p:txBody>
          <a:bodyPr vert="horz" lIns="95418" tIns="47709" rIns="95418" bIns="47709" rtlCol="0" anchor="b"/>
          <a:lstStyle>
            <a:lvl1pPr algn="l">
              <a:defRPr sz="1300"/>
            </a:lvl1pPr>
          </a:lstStyle>
          <a:p>
            <a:pPr>
              <a:defRPr/>
            </a:pPr>
            <a:endParaRPr lang="pl-PL"/>
          </a:p>
        </p:txBody>
      </p:sp>
      <p:sp>
        <p:nvSpPr>
          <p:cNvPr id="5" name="Symbol zastępczy numeru slajdu 4"/>
          <p:cNvSpPr>
            <a:spLocks noGrp="1"/>
          </p:cNvSpPr>
          <p:nvPr>
            <p:ph type="sldNum" sz="quarter" idx="3"/>
          </p:nvPr>
        </p:nvSpPr>
        <p:spPr>
          <a:xfrm>
            <a:off x="4023992" y="9721106"/>
            <a:ext cx="3078427" cy="511730"/>
          </a:xfrm>
          <a:prstGeom prst="rect">
            <a:avLst/>
          </a:prstGeom>
        </p:spPr>
        <p:txBody>
          <a:bodyPr vert="horz" lIns="95418" tIns="47709" rIns="95418" bIns="47709" rtlCol="0" anchor="b"/>
          <a:lstStyle>
            <a:lvl1pPr algn="r">
              <a:defRPr sz="1300"/>
            </a:lvl1pPr>
          </a:lstStyle>
          <a:p>
            <a:pPr>
              <a:defRPr/>
            </a:pPr>
            <a:fld id="{35F80012-D169-4962-AED3-679DD47C061C}" type="slidenum">
              <a:rPr lang="pl-PL"/>
              <a:pPr>
                <a:defRPr/>
              </a:pPr>
              <a:t>‹#›</a:t>
            </a:fld>
            <a:endParaRPr lang="pl-PL"/>
          </a:p>
        </p:txBody>
      </p:sp>
    </p:spTree>
    <p:extLst>
      <p:ext uri="{BB962C8B-B14F-4D97-AF65-F5344CB8AC3E}">
        <p14:creationId xmlns:p14="http://schemas.microsoft.com/office/powerpoint/2010/main" val="311045419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Symbol zastępczy daty 8"/>
          <p:cNvSpPr>
            <a:spLocks noGrp="1"/>
          </p:cNvSpPr>
          <p:nvPr>
            <p:ph type="dt" idx="1"/>
          </p:nvPr>
        </p:nvSpPr>
        <p:spPr>
          <a:xfrm>
            <a:off x="4023992" y="1"/>
            <a:ext cx="3078427" cy="511730"/>
          </a:xfrm>
          <a:prstGeom prst="rect">
            <a:avLst/>
          </a:prstGeom>
        </p:spPr>
        <p:txBody>
          <a:bodyPr vert="horz" lIns="95418" tIns="47709" rIns="95418" bIns="47709" rtlCol="0"/>
          <a:lstStyle>
            <a:lvl1pPr algn="r">
              <a:defRPr sz="1300"/>
            </a:lvl1pPr>
          </a:lstStyle>
          <a:p>
            <a:pPr>
              <a:defRPr/>
            </a:pPr>
            <a:fld id="{99F74DC9-E434-4B4F-AF11-B2B53DD9D2AC}" type="datetimeFigureOut">
              <a:rPr lang="pl-PL"/>
              <a:pPr>
                <a:defRPr/>
              </a:pPr>
              <a:t>21.09.2021</a:t>
            </a:fld>
            <a:endParaRPr lang="pl-PL"/>
          </a:p>
        </p:txBody>
      </p:sp>
      <p:sp>
        <p:nvSpPr>
          <p:cNvPr id="10" name="Symbol zastępczy notatek 9"/>
          <p:cNvSpPr>
            <a:spLocks noGrp="1"/>
          </p:cNvSpPr>
          <p:nvPr>
            <p:ph type="body" sz="quarter" idx="3"/>
          </p:nvPr>
        </p:nvSpPr>
        <p:spPr>
          <a:xfrm>
            <a:off x="710407" y="4861441"/>
            <a:ext cx="5683250" cy="4605575"/>
          </a:xfrm>
          <a:prstGeom prst="rect">
            <a:avLst/>
          </a:prstGeom>
        </p:spPr>
        <p:txBody>
          <a:bodyPr vert="horz" lIns="95418" tIns="47709" rIns="95418" bIns="47709" rtlCol="0"/>
          <a:lstStyle/>
          <a:p>
            <a:pPr lvl="0"/>
            <a:r>
              <a:rPr lang="pl-PL" noProof="0"/>
              <a:t>Kliknij, aby edytować style wzorca tekstu</a:t>
            </a:r>
          </a:p>
          <a:p>
            <a:pPr lvl="1"/>
            <a:r>
              <a:rPr lang="pl-PL" noProof="0"/>
              <a:t>Drugi poziom</a:t>
            </a:r>
          </a:p>
          <a:p>
            <a:pPr lvl="2"/>
            <a:r>
              <a:rPr lang="pl-PL" noProof="0"/>
              <a:t>Trzeci poziom</a:t>
            </a:r>
          </a:p>
          <a:p>
            <a:pPr lvl="3"/>
            <a:r>
              <a:rPr lang="pl-PL" noProof="0"/>
              <a:t>Czwarty poziom</a:t>
            </a:r>
          </a:p>
          <a:p>
            <a:pPr lvl="4"/>
            <a:r>
              <a:rPr lang="pl-PL" noProof="0"/>
              <a:t>Piąty poziom</a:t>
            </a:r>
          </a:p>
        </p:txBody>
      </p:sp>
      <p:sp>
        <p:nvSpPr>
          <p:cNvPr id="11" name="Symbol zastępczy nagłówka 10"/>
          <p:cNvSpPr>
            <a:spLocks noGrp="1"/>
          </p:cNvSpPr>
          <p:nvPr>
            <p:ph type="hdr" sz="quarter"/>
          </p:nvPr>
        </p:nvSpPr>
        <p:spPr>
          <a:xfrm>
            <a:off x="0" y="1"/>
            <a:ext cx="3078427" cy="511730"/>
          </a:xfrm>
          <a:prstGeom prst="rect">
            <a:avLst/>
          </a:prstGeom>
        </p:spPr>
        <p:txBody>
          <a:bodyPr vert="horz" lIns="95418" tIns="47709" rIns="95418" bIns="47709" rtlCol="0"/>
          <a:lstStyle>
            <a:lvl1pPr algn="l">
              <a:defRPr sz="1300"/>
            </a:lvl1pPr>
          </a:lstStyle>
          <a:p>
            <a:pPr>
              <a:defRPr/>
            </a:pPr>
            <a:endParaRPr lang="pl-PL"/>
          </a:p>
        </p:txBody>
      </p:sp>
      <p:sp>
        <p:nvSpPr>
          <p:cNvPr id="12" name="Symbol zastępczy obrazu slajdu 11"/>
          <p:cNvSpPr>
            <a:spLocks noGrp="1" noRot="1" noChangeAspect="1"/>
          </p:cNvSpPr>
          <p:nvPr>
            <p:ph type="sldImg" idx="2"/>
          </p:nvPr>
        </p:nvSpPr>
        <p:spPr>
          <a:xfrm>
            <a:off x="992188" y="766763"/>
            <a:ext cx="5119687" cy="3840162"/>
          </a:xfrm>
          <a:prstGeom prst="rect">
            <a:avLst/>
          </a:prstGeom>
          <a:noFill/>
          <a:ln w="12700">
            <a:solidFill>
              <a:prstClr val="black"/>
            </a:solidFill>
          </a:ln>
        </p:spPr>
        <p:txBody>
          <a:bodyPr vert="horz" lIns="95418" tIns="47709" rIns="95418" bIns="47709" rtlCol="0" anchor="ctr"/>
          <a:lstStyle/>
          <a:p>
            <a:pPr lvl="0"/>
            <a:endParaRPr lang="pl-PL" noProof="0"/>
          </a:p>
        </p:txBody>
      </p:sp>
      <p:sp>
        <p:nvSpPr>
          <p:cNvPr id="13" name="Symbol zastępczy stopki 12"/>
          <p:cNvSpPr>
            <a:spLocks noGrp="1"/>
          </p:cNvSpPr>
          <p:nvPr>
            <p:ph type="ftr" sz="quarter" idx="4"/>
          </p:nvPr>
        </p:nvSpPr>
        <p:spPr>
          <a:xfrm>
            <a:off x="0" y="9721106"/>
            <a:ext cx="3078427" cy="511730"/>
          </a:xfrm>
          <a:prstGeom prst="rect">
            <a:avLst/>
          </a:prstGeom>
        </p:spPr>
        <p:txBody>
          <a:bodyPr vert="horz" lIns="95418" tIns="47709" rIns="95418" bIns="47709" rtlCol="0" anchor="b"/>
          <a:lstStyle>
            <a:lvl1pPr algn="l">
              <a:defRPr sz="1300"/>
            </a:lvl1pPr>
          </a:lstStyle>
          <a:p>
            <a:pPr>
              <a:defRPr/>
            </a:pPr>
            <a:endParaRPr lang="pl-PL"/>
          </a:p>
        </p:txBody>
      </p:sp>
      <p:sp>
        <p:nvSpPr>
          <p:cNvPr id="14" name="Symbol zastępczy numeru slajdu 13"/>
          <p:cNvSpPr>
            <a:spLocks noGrp="1"/>
          </p:cNvSpPr>
          <p:nvPr>
            <p:ph type="sldNum" sz="quarter" idx="5"/>
          </p:nvPr>
        </p:nvSpPr>
        <p:spPr>
          <a:xfrm>
            <a:off x="4023992" y="9721106"/>
            <a:ext cx="3078427" cy="511730"/>
          </a:xfrm>
          <a:prstGeom prst="rect">
            <a:avLst/>
          </a:prstGeom>
        </p:spPr>
        <p:txBody>
          <a:bodyPr vert="horz" lIns="95418" tIns="47709" rIns="95418" bIns="47709" rtlCol="0" anchor="b"/>
          <a:lstStyle>
            <a:lvl1pPr algn="r">
              <a:defRPr sz="1300"/>
            </a:lvl1pPr>
          </a:lstStyle>
          <a:p>
            <a:pPr>
              <a:defRPr/>
            </a:pPr>
            <a:fld id="{46530659-AB27-45C3-8EB9-3E1D5AA3638A}" type="slidenum">
              <a:rPr lang="pl-PL"/>
              <a:pPr>
                <a:defRPr/>
              </a:pPr>
              <a:t>‹#›</a:t>
            </a:fld>
            <a:endParaRPr lang="pl-PL"/>
          </a:p>
        </p:txBody>
      </p:sp>
    </p:spTree>
    <p:extLst>
      <p:ext uri="{BB962C8B-B14F-4D97-AF65-F5344CB8AC3E}">
        <p14:creationId xmlns:p14="http://schemas.microsoft.com/office/powerpoint/2010/main" val="377232810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pl-PL" dirty="0"/>
              <a:t>3 727 704,3</a:t>
            </a:r>
          </a:p>
        </p:txBody>
      </p:sp>
      <p:sp>
        <p:nvSpPr>
          <p:cNvPr id="4" name="Symbol zastępczy numeru slajdu 3"/>
          <p:cNvSpPr>
            <a:spLocks noGrp="1"/>
          </p:cNvSpPr>
          <p:nvPr>
            <p:ph type="sldNum" sz="quarter" idx="10"/>
          </p:nvPr>
        </p:nvSpPr>
        <p:spPr/>
        <p:txBody>
          <a:bodyPr/>
          <a:lstStyle/>
          <a:p>
            <a:pPr>
              <a:defRPr/>
            </a:pPr>
            <a:fld id="{46530659-AB27-45C3-8EB9-3E1D5AA3638A}" type="slidenum">
              <a:rPr lang="pl-PL" smtClean="0"/>
              <a:pPr>
                <a:defRPr/>
              </a:pPr>
              <a:t>2</a:t>
            </a:fld>
            <a:endParaRPr lang="pl-PL"/>
          </a:p>
        </p:txBody>
      </p:sp>
    </p:spTree>
    <p:extLst>
      <p:ext uri="{BB962C8B-B14F-4D97-AF65-F5344CB8AC3E}">
        <p14:creationId xmlns:p14="http://schemas.microsoft.com/office/powerpoint/2010/main" val="20660864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10"/>
          </p:nvPr>
        </p:nvSpPr>
        <p:spPr/>
        <p:txBody>
          <a:bodyPr/>
          <a:lstStyle/>
          <a:p>
            <a:pPr>
              <a:defRPr/>
            </a:pPr>
            <a:fld id="{46530659-AB27-45C3-8EB9-3E1D5AA3638A}" type="slidenum">
              <a:rPr lang="pl-PL" smtClean="0">
                <a:solidFill>
                  <a:prstClr val="black"/>
                </a:solidFill>
              </a:rPr>
              <a:pPr>
                <a:defRPr/>
              </a:pPr>
              <a:t>11</a:t>
            </a:fld>
            <a:endParaRPr lang="pl-PL">
              <a:solidFill>
                <a:prstClr val="black"/>
              </a:solidFill>
            </a:endParaRPr>
          </a:p>
        </p:txBody>
      </p:sp>
    </p:spTree>
    <p:extLst>
      <p:ext uri="{BB962C8B-B14F-4D97-AF65-F5344CB8AC3E}">
        <p14:creationId xmlns:p14="http://schemas.microsoft.com/office/powerpoint/2010/main" val="5899868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10"/>
          </p:nvPr>
        </p:nvSpPr>
        <p:spPr/>
        <p:txBody>
          <a:bodyPr/>
          <a:lstStyle/>
          <a:p>
            <a:pPr>
              <a:defRPr/>
            </a:pPr>
            <a:fld id="{46530659-AB27-45C3-8EB9-3E1D5AA3638A}" type="slidenum">
              <a:rPr lang="pl-PL" smtClean="0"/>
              <a:pPr>
                <a:defRPr/>
              </a:pPr>
              <a:t>12</a:t>
            </a:fld>
            <a:endParaRPr lang="pl-PL"/>
          </a:p>
        </p:txBody>
      </p:sp>
    </p:spTree>
    <p:extLst>
      <p:ext uri="{BB962C8B-B14F-4D97-AF65-F5344CB8AC3E}">
        <p14:creationId xmlns:p14="http://schemas.microsoft.com/office/powerpoint/2010/main" val="34020876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10"/>
          </p:nvPr>
        </p:nvSpPr>
        <p:spPr/>
        <p:txBody>
          <a:bodyPr/>
          <a:lstStyle/>
          <a:p>
            <a:pPr>
              <a:defRPr/>
            </a:pPr>
            <a:fld id="{46530659-AB27-45C3-8EB9-3E1D5AA3638A}" type="slidenum">
              <a:rPr lang="pl-PL" smtClean="0"/>
              <a:pPr>
                <a:defRPr/>
              </a:pPr>
              <a:t>13</a:t>
            </a:fld>
            <a:endParaRPr lang="pl-PL"/>
          </a:p>
        </p:txBody>
      </p:sp>
    </p:spTree>
    <p:extLst>
      <p:ext uri="{BB962C8B-B14F-4D97-AF65-F5344CB8AC3E}">
        <p14:creationId xmlns:p14="http://schemas.microsoft.com/office/powerpoint/2010/main" val="5661055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10"/>
          </p:nvPr>
        </p:nvSpPr>
        <p:spPr/>
        <p:txBody>
          <a:bodyPr/>
          <a:lstStyle/>
          <a:p>
            <a:pPr>
              <a:defRPr/>
            </a:pPr>
            <a:fld id="{46530659-AB27-45C3-8EB9-3E1D5AA3638A}" type="slidenum">
              <a:rPr lang="pl-PL" smtClean="0"/>
              <a:pPr>
                <a:defRPr/>
              </a:pPr>
              <a:t>22</a:t>
            </a:fld>
            <a:endParaRPr lang="pl-PL"/>
          </a:p>
        </p:txBody>
      </p:sp>
    </p:spTree>
    <p:extLst>
      <p:ext uri="{BB962C8B-B14F-4D97-AF65-F5344CB8AC3E}">
        <p14:creationId xmlns:p14="http://schemas.microsoft.com/office/powerpoint/2010/main" val="23269960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10"/>
          </p:nvPr>
        </p:nvSpPr>
        <p:spPr/>
        <p:txBody>
          <a:bodyPr/>
          <a:lstStyle/>
          <a:p>
            <a:pPr>
              <a:defRPr/>
            </a:pPr>
            <a:fld id="{46530659-AB27-45C3-8EB9-3E1D5AA3638A}" type="slidenum">
              <a:rPr lang="pl-PL" smtClean="0"/>
              <a:pPr>
                <a:defRPr/>
              </a:pPr>
              <a:t>23</a:t>
            </a:fld>
            <a:endParaRPr lang="pl-PL"/>
          </a:p>
        </p:txBody>
      </p:sp>
    </p:spTree>
    <p:extLst>
      <p:ext uri="{BB962C8B-B14F-4D97-AF65-F5344CB8AC3E}">
        <p14:creationId xmlns:p14="http://schemas.microsoft.com/office/powerpoint/2010/main" val="42769961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10"/>
          </p:nvPr>
        </p:nvSpPr>
        <p:spPr/>
        <p:txBody>
          <a:bodyPr/>
          <a:lstStyle/>
          <a:p>
            <a:pPr>
              <a:defRPr/>
            </a:pPr>
            <a:fld id="{46530659-AB27-45C3-8EB9-3E1D5AA3638A}" type="slidenum">
              <a:rPr lang="pl-PL" smtClean="0"/>
              <a:pPr>
                <a:defRPr/>
              </a:pPr>
              <a:t>3</a:t>
            </a:fld>
            <a:endParaRPr lang="pl-PL"/>
          </a:p>
        </p:txBody>
      </p:sp>
    </p:spTree>
    <p:extLst>
      <p:ext uri="{BB962C8B-B14F-4D97-AF65-F5344CB8AC3E}">
        <p14:creationId xmlns:p14="http://schemas.microsoft.com/office/powerpoint/2010/main" val="15339364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10"/>
          </p:nvPr>
        </p:nvSpPr>
        <p:spPr/>
        <p:txBody>
          <a:bodyPr/>
          <a:lstStyle/>
          <a:p>
            <a:pPr>
              <a:defRPr/>
            </a:pPr>
            <a:fld id="{46530659-AB27-45C3-8EB9-3E1D5AA3638A}" type="slidenum">
              <a:rPr lang="pl-PL" smtClean="0"/>
              <a:pPr>
                <a:defRPr/>
              </a:pPr>
              <a:t>4</a:t>
            </a:fld>
            <a:endParaRPr lang="pl-PL"/>
          </a:p>
        </p:txBody>
      </p:sp>
    </p:spTree>
    <p:extLst>
      <p:ext uri="{BB962C8B-B14F-4D97-AF65-F5344CB8AC3E}">
        <p14:creationId xmlns:p14="http://schemas.microsoft.com/office/powerpoint/2010/main" val="2471428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10"/>
          </p:nvPr>
        </p:nvSpPr>
        <p:spPr/>
        <p:txBody>
          <a:bodyPr/>
          <a:lstStyle/>
          <a:p>
            <a:pPr>
              <a:defRPr/>
            </a:pPr>
            <a:fld id="{46530659-AB27-45C3-8EB9-3E1D5AA3638A}" type="slidenum">
              <a:rPr lang="pl-PL" smtClean="0"/>
              <a:pPr>
                <a:defRPr/>
              </a:pPr>
              <a:t>5</a:t>
            </a:fld>
            <a:endParaRPr lang="pl-PL"/>
          </a:p>
        </p:txBody>
      </p:sp>
    </p:spTree>
    <p:extLst>
      <p:ext uri="{BB962C8B-B14F-4D97-AF65-F5344CB8AC3E}">
        <p14:creationId xmlns:p14="http://schemas.microsoft.com/office/powerpoint/2010/main" val="15333368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pl-PL" dirty="0"/>
              <a:t>Na</a:t>
            </a:r>
            <a:r>
              <a:rPr lang="pl-PL" baseline="0" dirty="0"/>
              <a:t> sukces kursu pośrednio wpływać też może  konkurs z nagrodami, który ogłosiliśmy 21 lutego br. Polega on na opisaniu jednej interwencji z zakresu </a:t>
            </a:r>
            <a:r>
              <a:rPr lang="pl-PL" baseline="0" dirty="0" err="1"/>
              <a:t>iochriony</a:t>
            </a:r>
            <a:r>
              <a:rPr lang="pl-PL" baseline="0" dirty="0"/>
              <a:t> przyrody która została skonsultowana z </a:t>
            </a:r>
            <a:r>
              <a:rPr lang="pl-PL" baseline="0" dirty="0" err="1"/>
              <a:t>rdos</a:t>
            </a:r>
            <a:r>
              <a:rPr lang="pl-PL" baseline="0" dirty="0"/>
              <a:t>. Nagrody </a:t>
            </a:r>
            <a:r>
              <a:rPr lang="pl-PL" baseline="0" dirty="0" err="1"/>
              <a:t>sa</a:t>
            </a:r>
            <a:r>
              <a:rPr lang="pl-PL" baseline="0" dirty="0"/>
              <a:t> bardzo atrakcyjne.</a:t>
            </a:r>
            <a:endParaRPr lang="pl-PL" dirty="0"/>
          </a:p>
        </p:txBody>
      </p:sp>
      <p:sp>
        <p:nvSpPr>
          <p:cNvPr id="4" name="Symbol zastępczy numeru slajdu 3"/>
          <p:cNvSpPr>
            <a:spLocks noGrp="1"/>
          </p:cNvSpPr>
          <p:nvPr>
            <p:ph type="sldNum" sz="quarter" idx="10"/>
          </p:nvPr>
        </p:nvSpPr>
        <p:spPr/>
        <p:txBody>
          <a:bodyPr/>
          <a:lstStyle/>
          <a:p>
            <a:pPr>
              <a:defRPr/>
            </a:pPr>
            <a:fld id="{46530659-AB27-45C3-8EB9-3E1D5AA3638A}" type="slidenum">
              <a:rPr lang="pl-PL" smtClean="0"/>
              <a:pPr>
                <a:defRPr/>
              </a:pPr>
              <a:t>6</a:t>
            </a:fld>
            <a:endParaRPr lang="pl-PL"/>
          </a:p>
        </p:txBody>
      </p:sp>
    </p:spTree>
    <p:extLst>
      <p:ext uri="{BB962C8B-B14F-4D97-AF65-F5344CB8AC3E}">
        <p14:creationId xmlns:p14="http://schemas.microsoft.com/office/powerpoint/2010/main" val="29141397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10"/>
          </p:nvPr>
        </p:nvSpPr>
        <p:spPr/>
        <p:txBody>
          <a:bodyPr/>
          <a:lstStyle/>
          <a:p>
            <a:pPr>
              <a:defRPr/>
            </a:pPr>
            <a:fld id="{46530659-AB27-45C3-8EB9-3E1D5AA3638A}" type="slidenum">
              <a:rPr lang="pl-PL" smtClean="0"/>
              <a:pPr>
                <a:defRPr/>
              </a:pPr>
              <a:t>7</a:t>
            </a:fld>
            <a:endParaRPr lang="pl-PL"/>
          </a:p>
        </p:txBody>
      </p:sp>
    </p:spTree>
    <p:extLst>
      <p:ext uri="{BB962C8B-B14F-4D97-AF65-F5344CB8AC3E}">
        <p14:creationId xmlns:p14="http://schemas.microsoft.com/office/powerpoint/2010/main" val="5899868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10"/>
          </p:nvPr>
        </p:nvSpPr>
        <p:spPr/>
        <p:txBody>
          <a:bodyPr/>
          <a:lstStyle/>
          <a:p>
            <a:pPr>
              <a:defRPr/>
            </a:pPr>
            <a:fld id="{46530659-AB27-45C3-8EB9-3E1D5AA3638A}" type="slidenum">
              <a:rPr lang="pl-PL" smtClean="0">
                <a:solidFill>
                  <a:prstClr val="black"/>
                </a:solidFill>
              </a:rPr>
              <a:pPr>
                <a:defRPr/>
              </a:pPr>
              <a:t>8</a:t>
            </a:fld>
            <a:endParaRPr lang="pl-PL">
              <a:solidFill>
                <a:prstClr val="black"/>
              </a:solidFill>
            </a:endParaRPr>
          </a:p>
        </p:txBody>
      </p:sp>
    </p:spTree>
    <p:extLst>
      <p:ext uri="{BB962C8B-B14F-4D97-AF65-F5344CB8AC3E}">
        <p14:creationId xmlns:p14="http://schemas.microsoft.com/office/powerpoint/2010/main" val="10800948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10"/>
          </p:nvPr>
        </p:nvSpPr>
        <p:spPr/>
        <p:txBody>
          <a:bodyPr/>
          <a:lstStyle/>
          <a:p>
            <a:pPr>
              <a:defRPr/>
            </a:pPr>
            <a:fld id="{46530659-AB27-45C3-8EB9-3E1D5AA3638A}" type="slidenum">
              <a:rPr lang="pl-PL" smtClean="0">
                <a:solidFill>
                  <a:prstClr val="black"/>
                </a:solidFill>
              </a:rPr>
              <a:pPr>
                <a:defRPr/>
              </a:pPr>
              <a:t>9</a:t>
            </a:fld>
            <a:endParaRPr lang="pl-PL">
              <a:solidFill>
                <a:prstClr val="black"/>
              </a:solidFill>
            </a:endParaRPr>
          </a:p>
        </p:txBody>
      </p:sp>
    </p:spTree>
    <p:extLst>
      <p:ext uri="{BB962C8B-B14F-4D97-AF65-F5344CB8AC3E}">
        <p14:creationId xmlns:p14="http://schemas.microsoft.com/office/powerpoint/2010/main" val="10800948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10"/>
          </p:nvPr>
        </p:nvSpPr>
        <p:spPr/>
        <p:txBody>
          <a:bodyPr/>
          <a:lstStyle/>
          <a:p>
            <a:pPr>
              <a:defRPr/>
            </a:pPr>
            <a:fld id="{46530659-AB27-45C3-8EB9-3E1D5AA3638A}" type="slidenum">
              <a:rPr lang="pl-PL" smtClean="0">
                <a:solidFill>
                  <a:prstClr val="black"/>
                </a:solidFill>
              </a:rPr>
              <a:pPr>
                <a:defRPr/>
              </a:pPr>
              <a:t>10</a:t>
            </a:fld>
            <a:endParaRPr lang="pl-PL">
              <a:solidFill>
                <a:prstClr val="black"/>
              </a:solidFill>
            </a:endParaRPr>
          </a:p>
        </p:txBody>
      </p:sp>
    </p:spTree>
    <p:extLst>
      <p:ext uri="{BB962C8B-B14F-4D97-AF65-F5344CB8AC3E}">
        <p14:creationId xmlns:p14="http://schemas.microsoft.com/office/powerpoint/2010/main" val="58998683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p:cNvSpPr>
            <a:spLocks noGrp="1"/>
          </p:cNvSpPr>
          <p:nvPr>
            <p:ph type="ctrTitle"/>
          </p:nvPr>
        </p:nvSpPr>
        <p:spPr>
          <a:xfrm>
            <a:off x="685800" y="2130425"/>
            <a:ext cx="7772400" cy="1470025"/>
          </a:xfrm>
        </p:spPr>
        <p:txBody>
          <a:bodyPr/>
          <a:lstStyle/>
          <a:p>
            <a:r>
              <a:rPr lang="pl-PL"/>
              <a:t>Kliknij, aby edytować styl</a:t>
            </a:r>
            <a:endParaRPr lang="pl-PL" dirty="0"/>
          </a:p>
        </p:txBody>
      </p:sp>
      <p:sp>
        <p:nvSpPr>
          <p:cNvPr id="3" name="Podtytuł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l-PL"/>
              <a:t>Kliknij, aby edytować styl wzorca podtytułu</a:t>
            </a:r>
          </a:p>
        </p:txBody>
      </p:sp>
      <p:sp>
        <p:nvSpPr>
          <p:cNvPr id="5" name="Symbol zastępczy stopki 4"/>
          <p:cNvSpPr>
            <a:spLocks noGrp="1"/>
          </p:cNvSpPr>
          <p:nvPr>
            <p:ph type="ftr" sz="quarter" idx="11"/>
          </p:nvPr>
        </p:nvSpPr>
        <p:spPr>
          <a:xfrm>
            <a:off x="2267744" y="5661248"/>
            <a:ext cx="5257007" cy="1196752"/>
          </a:xfrm>
        </p:spPr>
        <p:txBody>
          <a:bodyPr/>
          <a:lstStyle>
            <a:lvl1pPr>
              <a:defRPr/>
            </a:lvl1pPr>
          </a:lstStyle>
          <a:p>
            <a:pPr>
              <a:defRPr/>
            </a:pPr>
            <a:endParaRPr lang="pl-PL" dirty="0"/>
          </a:p>
        </p:txBody>
      </p:sp>
      <p:pic>
        <p:nvPicPr>
          <p:cNvPr id="8" name="Obraz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303782" y="5760240"/>
            <a:ext cx="2018593" cy="998767"/>
          </a:xfrm>
          <a:prstGeom prst="rect">
            <a:avLst/>
          </a:prstGeom>
        </p:spPr>
      </p:pic>
      <p:pic>
        <p:nvPicPr>
          <p:cNvPr id="10" name="Obraz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160907" y="5809341"/>
            <a:ext cx="2018593" cy="998767"/>
          </a:xfrm>
          <a:prstGeom prst="rect">
            <a:avLst/>
          </a:prstGeom>
        </p:spPr>
      </p:pic>
      <p:pic>
        <p:nvPicPr>
          <p:cNvPr id="11" name="Obraz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131840" y="6020692"/>
            <a:ext cx="796748" cy="576064"/>
          </a:xfrm>
          <a:prstGeom prst="rect">
            <a:avLst/>
          </a:prstGeom>
        </p:spPr>
      </p:pic>
      <p:pic>
        <p:nvPicPr>
          <p:cNvPr id="12" name="Obraz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159078" y="5805264"/>
            <a:ext cx="2018593" cy="998767"/>
          </a:xfrm>
          <a:prstGeom prst="rect">
            <a:avLst/>
          </a:prstGeom>
        </p:spPr>
      </p:pic>
    </p:spTree>
    <p:extLst>
      <p:ext uri="{BB962C8B-B14F-4D97-AF65-F5344CB8AC3E}">
        <p14:creationId xmlns:p14="http://schemas.microsoft.com/office/powerpoint/2010/main" val="41113690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629841" y="457200"/>
            <a:ext cx="2949178" cy="1600200"/>
          </a:xfrm>
        </p:spPr>
        <p:txBody>
          <a:bodyPr anchor="b"/>
          <a:lstStyle>
            <a:lvl1pPr>
              <a:defRPr sz="2400"/>
            </a:lvl1pPr>
          </a:lstStyle>
          <a:p>
            <a:r>
              <a:rPr lang="pl-PL"/>
              <a:t>Kliknij, aby edytować styl</a:t>
            </a:r>
          </a:p>
        </p:txBody>
      </p:sp>
      <p:sp>
        <p:nvSpPr>
          <p:cNvPr id="3" name="Symbol zastępczy zawartości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pl-PL"/>
              <a:t>Kliknij, aby edytować style wzorca tekstu</a:t>
            </a:r>
          </a:p>
        </p:txBody>
      </p:sp>
      <p:sp>
        <p:nvSpPr>
          <p:cNvPr id="5" name="Symbol zastępczy daty 4"/>
          <p:cNvSpPr>
            <a:spLocks noGrp="1"/>
          </p:cNvSpPr>
          <p:nvPr>
            <p:ph type="dt" sz="half" idx="10"/>
          </p:nvPr>
        </p:nvSpPr>
        <p:spPr/>
        <p:txBody>
          <a:bodyPr/>
          <a:lstStyle/>
          <a:p>
            <a:fld id="{324B0830-B1AF-43FD-B6E2-134D88B40FB4}" type="datetimeFigureOut">
              <a:rPr lang="pl-PL" smtClean="0">
                <a:solidFill>
                  <a:prstClr val="black">
                    <a:tint val="75000"/>
                  </a:prstClr>
                </a:solidFill>
              </a:rPr>
              <a:pPr/>
              <a:t>21.09.2021</a:t>
            </a:fld>
            <a:endParaRPr lang="pl-PL">
              <a:solidFill>
                <a:prstClr val="black">
                  <a:tint val="75000"/>
                </a:prstClr>
              </a:solidFill>
            </a:endParaRPr>
          </a:p>
        </p:txBody>
      </p:sp>
      <p:sp>
        <p:nvSpPr>
          <p:cNvPr id="6" name="Symbol zastępczy stopki 5"/>
          <p:cNvSpPr>
            <a:spLocks noGrp="1"/>
          </p:cNvSpPr>
          <p:nvPr>
            <p:ph type="ftr" sz="quarter" idx="11"/>
          </p:nvPr>
        </p:nvSpPr>
        <p:spPr/>
        <p:txBody>
          <a:bodyPr/>
          <a:lstStyle/>
          <a:p>
            <a:endParaRPr lang="pl-PL">
              <a:solidFill>
                <a:prstClr val="black">
                  <a:tint val="75000"/>
                </a:prstClr>
              </a:solidFill>
            </a:endParaRPr>
          </a:p>
        </p:txBody>
      </p:sp>
      <p:sp>
        <p:nvSpPr>
          <p:cNvPr id="7" name="Symbol zastępczy numeru slajdu 6"/>
          <p:cNvSpPr>
            <a:spLocks noGrp="1"/>
          </p:cNvSpPr>
          <p:nvPr>
            <p:ph type="sldNum" sz="quarter" idx="12"/>
          </p:nvPr>
        </p:nvSpPr>
        <p:spPr/>
        <p:txBody>
          <a:bodyPr/>
          <a:lstStyle/>
          <a:p>
            <a:fld id="{741C8C41-B560-4381-89AD-7DACBBF2549B}" type="slidenum">
              <a:rPr lang="pl-PL" smtClean="0">
                <a:solidFill>
                  <a:prstClr val="black">
                    <a:tint val="75000"/>
                  </a:prstClr>
                </a:solidFill>
              </a:rPr>
              <a:pPr/>
              <a:t>‹#›</a:t>
            </a:fld>
            <a:endParaRPr lang="pl-PL">
              <a:solidFill>
                <a:prstClr val="black">
                  <a:tint val="75000"/>
                </a:prstClr>
              </a:solidFill>
            </a:endParaRPr>
          </a:p>
        </p:txBody>
      </p:sp>
    </p:spTree>
    <p:extLst>
      <p:ext uri="{BB962C8B-B14F-4D97-AF65-F5344CB8AC3E}">
        <p14:creationId xmlns:p14="http://schemas.microsoft.com/office/powerpoint/2010/main" val="40096965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629841" y="457200"/>
            <a:ext cx="2949178" cy="1600200"/>
          </a:xfrm>
        </p:spPr>
        <p:txBody>
          <a:bodyPr anchor="b"/>
          <a:lstStyle>
            <a:lvl1pPr>
              <a:defRPr sz="2400"/>
            </a:lvl1pPr>
          </a:lstStyle>
          <a:p>
            <a:r>
              <a:rPr lang="pl-PL"/>
              <a:t>Kliknij, aby edytować styl</a:t>
            </a:r>
          </a:p>
        </p:txBody>
      </p:sp>
      <p:sp>
        <p:nvSpPr>
          <p:cNvPr id="3" name="Symbol zastępczy obrazu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pl-PL"/>
          </a:p>
        </p:txBody>
      </p:sp>
      <p:sp>
        <p:nvSpPr>
          <p:cNvPr id="4" name="Symbol zastępczy tekstu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pl-PL"/>
              <a:t>Kliknij, aby edytować style wzorca tekstu</a:t>
            </a:r>
          </a:p>
        </p:txBody>
      </p:sp>
      <p:sp>
        <p:nvSpPr>
          <p:cNvPr id="5" name="Symbol zastępczy daty 4"/>
          <p:cNvSpPr>
            <a:spLocks noGrp="1"/>
          </p:cNvSpPr>
          <p:nvPr>
            <p:ph type="dt" sz="half" idx="10"/>
          </p:nvPr>
        </p:nvSpPr>
        <p:spPr/>
        <p:txBody>
          <a:bodyPr/>
          <a:lstStyle/>
          <a:p>
            <a:fld id="{324B0830-B1AF-43FD-B6E2-134D88B40FB4}" type="datetimeFigureOut">
              <a:rPr lang="pl-PL" smtClean="0">
                <a:solidFill>
                  <a:prstClr val="black">
                    <a:tint val="75000"/>
                  </a:prstClr>
                </a:solidFill>
              </a:rPr>
              <a:pPr/>
              <a:t>21.09.2021</a:t>
            </a:fld>
            <a:endParaRPr lang="pl-PL">
              <a:solidFill>
                <a:prstClr val="black">
                  <a:tint val="75000"/>
                </a:prstClr>
              </a:solidFill>
            </a:endParaRPr>
          </a:p>
        </p:txBody>
      </p:sp>
      <p:sp>
        <p:nvSpPr>
          <p:cNvPr id="6" name="Symbol zastępczy stopki 5"/>
          <p:cNvSpPr>
            <a:spLocks noGrp="1"/>
          </p:cNvSpPr>
          <p:nvPr>
            <p:ph type="ftr" sz="quarter" idx="11"/>
          </p:nvPr>
        </p:nvSpPr>
        <p:spPr/>
        <p:txBody>
          <a:bodyPr/>
          <a:lstStyle/>
          <a:p>
            <a:endParaRPr lang="pl-PL">
              <a:solidFill>
                <a:prstClr val="black">
                  <a:tint val="75000"/>
                </a:prstClr>
              </a:solidFill>
            </a:endParaRPr>
          </a:p>
        </p:txBody>
      </p:sp>
      <p:sp>
        <p:nvSpPr>
          <p:cNvPr id="7" name="Symbol zastępczy numeru slajdu 6"/>
          <p:cNvSpPr>
            <a:spLocks noGrp="1"/>
          </p:cNvSpPr>
          <p:nvPr>
            <p:ph type="sldNum" sz="quarter" idx="12"/>
          </p:nvPr>
        </p:nvSpPr>
        <p:spPr/>
        <p:txBody>
          <a:bodyPr/>
          <a:lstStyle/>
          <a:p>
            <a:fld id="{741C8C41-B560-4381-89AD-7DACBBF2549B}" type="slidenum">
              <a:rPr lang="pl-PL" smtClean="0">
                <a:solidFill>
                  <a:prstClr val="black">
                    <a:tint val="75000"/>
                  </a:prstClr>
                </a:solidFill>
              </a:rPr>
              <a:pPr/>
              <a:t>‹#›</a:t>
            </a:fld>
            <a:endParaRPr lang="pl-PL">
              <a:solidFill>
                <a:prstClr val="black">
                  <a:tint val="75000"/>
                </a:prstClr>
              </a:solidFill>
            </a:endParaRPr>
          </a:p>
        </p:txBody>
      </p:sp>
    </p:spTree>
    <p:extLst>
      <p:ext uri="{BB962C8B-B14F-4D97-AF65-F5344CB8AC3E}">
        <p14:creationId xmlns:p14="http://schemas.microsoft.com/office/powerpoint/2010/main" val="9793444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tytułu pionowego 2"/>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p:cNvSpPr>
            <a:spLocks noGrp="1"/>
          </p:cNvSpPr>
          <p:nvPr>
            <p:ph type="dt" sz="half" idx="10"/>
          </p:nvPr>
        </p:nvSpPr>
        <p:spPr/>
        <p:txBody>
          <a:bodyPr/>
          <a:lstStyle/>
          <a:p>
            <a:fld id="{324B0830-B1AF-43FD-B6E2-134D88B40FB4}" type="datetimeFigureOut">
              <a:rPr lang="pl-PL" smtClean="0">
                <a:solidFill>
                  <a:prstClr val="black">
                    <a:tint val="75000"/>
                  </a:prstClr>
                </a:solidFill>
              </a:rPr>
              <a:pPr/>
              <a:t>21.09.2021</a:t>
            </a:fld>
            <a:endParaRPr lang="pl-PL">
              <a:solidFill>
                <a:prstClr val="black">
                  <a:tint val="75000"/>
                </a:prstClr>
              </a:solidFill>
            </a:endParaRPr>
          </a:p>
        </p:txBody>
      </p:sp>
      <p:sp>
        <p:nvSpPr>
          <p:cNvPr id="5" name="Symbol zastępczy stopki 4"/>
          <p:cNvSpPr>
            <a:spLocks noGrp="1"/>
          </p:cNvSpPr>
          <p:nvPr>
            <p:ph type="ftr" sz="quarter" idx="11"/>
          </p:nvPr>
        </p:nvSpPr>
        <p:spPr/>
        <p:txBody>
          <a:bodyPr/>
          <a:lstStyle/>
          <a:p>
            <a:endParaRPr lang="pl-PL">
              <a:solidFill>
                <a:prstClr val="black">
                  <a:tint val="75000"/>
                </a:prstClr>
              </a:solidFill>
            </a:endParaRPr>
          </a:p>
        </p:txBody>
      </p:sp>
      <p:sp>
        <p:nvSpPr>
          <p:cNvPr id="6" name="Symbol zastępczy numeru slajdu 5"/>
          <p:cNvSpPr>
            <a:spLocks noGrp="1"/>
          </p:cNvSpPr>
          <p:nvPr>
            <p:ph type="sldNum" sz="quarter" idx="12"/>
          </p:nvPr>
        </p:nvSpPr>
        <p:spPr/>
        <p:txBody>
          <a:bodyPr/>
          <a:lstStyle/>
          <a:p>
            <a:fld id="{741C8C41-B560-4381-89AD-7DACBBF2549B}" type="slidenum">
              <a:rPr lang="pl-PL" smtClean="0">
                <a:solidFill>
                  <a:prstClr val="black">
                    <a:tint val="75000"/>
                  </a:prstClr>
                </a:solidFill>
              </a:rPr>
              <a:pPr/>
              <a:t>‹#›</a:t>
            </a:fld>
            <a:endParaRPr lang="pl-PL">
              <a:solidFill>
                <a:prstClr val="black">
                  <a:tint val="75000"/>
                </a:prstClr>
              </a:solidFill>
            </a:endParaRPr>
          </a:p>
        </p:txBody>
      </p:sp>
    </p:spTree>
    <p:extLst>
      <p:ext uri="{BB962C8B-B14F-4D97-AF65-F5344CB8AC3E}">
        <p14:creationId xmlns:p14="http://schemas.microsoft.com/office/powerpoint/2010/main" val="42083574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p:cNvSpPr>
            <a:spLocks noGrp="1"/>
          </p:cNvSpPr>
          <p:nvPr>
            <p:ph type="title" orient="vert"/>
          </p:nvPr>
        </p:nvSpPr>
        <p:spPr>
          <a:xfrm>
            <a:off x="6543675" y="365125"/>
            <a:ext cx="1971675" cy="5811838"/>
          </a:xfrm>
        </p:spPr>
        <p:txBody>
          <a:bodyPr vert="eaVert"/>
          <a:lstStyle/>
          <a:p>
            <a:r>
              <a:rPr lang="pl-PL"/>
              <a:t>Kliknij, aby edytować styl</a:t>
            </a:r>
          </a:p>
        </p:txBody>
      </p:sp>
      <p:sp>
        <p:nvSpPr>
          <p:cNvPr id="3" name="Symbol zastępczy tytułu pionowego 2"/>
          <p:cNvSpPr>
            <a:spLocks noGrp="1"/>
          </p:cNvSpPr>
          <p:nvPr>
            <p:ph type="body" orient="vert" idx="1"/>
          </p:nvPr>
        </p:nvSpPr>
        <p:spPr>
          <a:xfrm>
            <a:off x="628650" y="365125"/>
            <a:ext cx="5800725"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p:cNvSpPr>
            <a:spLocks noGrp="1"/>
          </p:cNvSpPr>
          <p:nvPr>
            <p:ph type="dt" sz="half" idx="10"/>
          </p:nvPr>
        </p:nvSpPr>
        <p:spPr/>
        <p:txBody>
          <a:bodyPr/>
          <a:lstStyle/>
          <a:p>
            <a:fld id="{324B0830-B1AF-43FD-B6E2-134D88B40FB4}" type="datetimeFigureOut">
              <a:rPr lang="pl-PL" smtClean="0">
                <a:solidFill>
                  <a:prstClr val="black">
                    <a:tint val="75000"/>
                  </a:prstClr>
                </a:solidFill>
              </a:rPr>
              <a:pPr/>
              <a:t>21.09.2021</a:t>
            </a:fld>
            <a:endParaRPr lang="pl-PL">
              <a:solidFill>
                <a:prstClr val="black">
                  <a:tint val="75000"/>
                </a:prstClr>
              </a:solidFill>
            </a:endParaRPr>
          </a:p>
        </p:txBody>
      </p:sp>
      <p:sp>
        <p:nvSpPr>
          <p:cNvPr id="5" name="Symbol zastępczy stopki 4"/>
          <p:cNvSpPr>
            <a:spLocks noGrp="1"/>
          </p:cNvSpPr>
          <p:nvPr>
            <p:ph type="ftr" sz="quarter" idx="11"/>
          </p:nvPr>
        </p:nvSpPr>
        <p:spPr/>
        <p:txBody>
          <a:bodyPr/>
          <a:lstStyle/>
          <a:p>
            <a:endParaRPr lang="pl-PL">
              <a:solidFill>
                <a:prstClr val="black">
                  <a:tint val="75000"/>
                </a:prstClr>
              </a:solidFill>
            </a:endParaRPr>
          </a:p>
        </p:txBody>
      </p:sp>
      <p:sp>
        <p:nvSpPr>
          <p:cNvPr id="6" name="Symbol zastępczy numeru slajdu 5"/>
          <p:cNvSpPr>
            <a:spLocks noGrp="1"/>
          </p:cNvSpPr>
          <p:nvPr>
            <p:ph type="sldNum" sz="quarter" idx="12"/>
          </p:nvPr>
        </p:nvSpPr>
        <p:spPr/>
        <p:txBody>
          <a:bodyPr/>
          <a:lstStyle/>
          <a:p>
            <a:fld id="{741C8C41-B560-4381-89AD-7DACBBF2549B}" type="slidenum">
              <a:rPr lang="pl-PL" smtClean="0">
                <a:solidFill>
                  <a:prstClr val="black">
                    <a:tint val="75000"/>
                  </a:prstClr>
                </a:solidFill>
              </a:rPr>
              <a:pPr/>
              <a:t>‹#›</a:t>
            </a:fld>
            <a:endParaRPr lang="pl-PL">
              <a:solidFill>
                <a:prstClr val="black">
                  <a:tint val="75000"/>
                </a:prstClr>
              </a:solidFill>
            </a:endParaRPr>
          </a:p>
        </p:txBody>
      </p:sp>
    </p:spTree>
    <p:extLst>
      <p:ext uri="{BB962C8B-B14F-4D97-AF65-F5344CB8AC3E}">
        <p14:creationId xmlns:p14="http://schemas.microsoft.com/office/powerpoint/2010/main" val="3649909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zawartości 2"/>
          <p:cNvSpPr>
            <a:spLocks noGrp="1"/>
          </p:cNvSpPr>
          <p:nvPr>
            <p:ph idx="1"/>
          </p:nvPr>
        </p:nvSpPr>
        <p:spPr/>
        <p:txBody>
          <a:bodyPr/>
          <a:lstStyle/>
          <a:p>
            <a:pPr lvl="0"/>
            <a:r>
              <a:rPr lang="pl-PL" dirty="0"/>
              <a:t>Kliknij, aby edytować style wzorca tekstu</a:t>
            </a:r>
          </a:p>
          <a:p>
            <a:pPr lvl="1"/>
            <a:r>
              <a:rPr lang="pl-PL" dirty="0"/>
              <a:t>Drugi poziom</a:t>
            </a:r>
          </a:p>
          <a:p>
            <a:pPr lvl="2"/>
            <a:r>
              <a:rPr lang="pl-PL" dirty="0"/>
              <a:t>Trzeci poziom</a:t>
            </a:r>
          </a:p>
          <a:p>
            <a:pPr lvl="3"/>
            <a:r>
              <a:rPr lang="pl-PL" dirty="0"/>
              <a:t>Czwarty poziom</a:t>
            </a:r>
          </a:p>
          <a:p>
            <a:pPr lvl="4"/>
            <a:r>
              <a:rPr lang="pl-PL" dirty="0"/>
              <a:t>Piąty poziom</a:t>
            </a:r>
          </a:p>
        </p:txBody>
      </p:sp>
      <p:sp>
        <p:nvSpPr>
          <p:cNvPr id="4" name="Symbol zastępczy daty 3"/>
          <p:cNvSpPr>
            <a:spLocks noGrp="1"/>
          </p:cNvSpPr>
          <p:nvPr>
            <p:ph type="dt" sz="half" idx="10"/>
          </p:nvPr>
        </p:nvSpPr>
        <p:spPr/>
        <p:txBody>
          <a:bodyPr/>
          <a:lstStyle>
            <a:lvl1pPr>
              <a:defRPr/>
            </a:lvl1pPr>
          </a:lstStyle>
          <a:p>
            <a:pPr>
              <a:defRPr/>
            </a:pPr>
            <a:fld id="{21C94CE6-DFD5-4EB6-ADBC-151198222C4E}" type="datetimeFigureOut">
              <a:rPr lang="pl-PL"/>
              <a:pPr>
                <a:defRPr/>
              </a:pPr>
              <a:t>21.09.2021</a:t>
            </a:fld>
            <a:endParaRPr lang="pl-PL" dirty="0"/>
          </a:p>
        </p:txBody>
      </p:sp>
      <p:sp>
        <p:nvSpPr>
          <p:cNvPr id="5" name="Symbol zastępczy stopki 4"/>
          <p:cNvSpPr>
            <a:spLocks noGrp="1"/>
          </p:cNvSpPr>
          <p:nvPr>
            <p:ph type="ftr" sz="quarter" idx="11"/>
          </p:nvPr>
        </p:nvSpPr>
        <p:spPr/>
        <p:txBody>
          <a:bodyPr/>
          <a:lstStyle>
            <a:lvl1pPr>
              <a:defRPr/>
            </a:lvl1pPr>
          </a:lstStyle>
          <a:p>
            <a:pPr>
              <a:defRPr/>
            </a:pPr>
            <a:endParaRPr lang="pl-PL" dirty="0"/>
          </a:p>
        </p:txBody>
      </p:sp>
      <p:sp>
        <p:nvSpPr>
          <p:cNvPr id="6" name="Symbol zastępczy numeru slajdu 5"/>
          <p:cNvSpPr>
            <a:spLocks noGrp="1"/>
          </p:cNvSpPr>
          <p:nvPr>
            <p:ph type="sldNum" sz="quarter" idx="12"/>
          </p:nvPr>
        </p:nvSpPr>
        <p:spPr/>
        <p:txBody>
          <a:bodyPr/>
          <a:lstStyle>
            <a:lvl1pPr>
              <a:defRPr/>
            </a:lvl1pPr>
          </a:lstStyle>
          <a:p>
            <a:pPr>
              <a:defRPr/>
            </a:pPr>
            <a:fld id="{91AD4004-7D47-4295-9AED-4BF8B4EBEA8B}" type="slidenum">
              <a:rPr lang="pl-PL"/>
              <a:pPr>
                <a:defRPr/>
              </a:pPr>
              <a:t>‹#›</a:t>
            </a:fld>
            <a:endParaRPr lang="pl-PL" dirty="0"/>
          </a:p>
        </p:txBody>
      </p:sp>
      <p:pic>
        <p:nvPicPr>
          <p:cNvPr id="8" name="Obraz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160907" y="5809341"/>
            <a:ext cx="2018593" cy="998767"/>
          </a:xfrm>
          <a:prstGeom prst="rect">
            <a:avLst/>
          </a:prstGeom>
        </p:spPr>
      </p:pic>
      <p:pic>
        <p:nvPicPr>
          <p:cNvPr id="9" name="Obraz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131840" y="6020692"/>
            <a:ext cx="796748" cy="576064"/>
          </a:xfrm>
          <a:prstGeom prst="rect">
            <a:avLst/>
          </a:prstGeom>
        </p:spPr>
      </p:pic>
      <p:pic>
        <p:nvPicPr>
          <p:cNvPr id="10" name="Obraz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159078" y="5805264"/>
            <a:ext cx="2018593" cy="998767"/>
          </a:xfrm>
          <a:prstGeom prst="rect">
            <a:avLst/>
          </a:prstGeom>
        </p:spPr>
      </p:pic>
    </p:spTree>
    <p:extLst>
      <p:ext uri="{BB962C8B-B14F-4D97-AF65-F5344CB8AC3E}">
        <p14:creationId xmlns:p14="http://schemas.microsoft.com/office/powerpoint/2010/main" val="41705130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p:cNvSpPr>
            <a:spLocks noGrp="1"/>
          </p:cNvSpPr>
          <p:nvPr>
            <p:ph type="ctrTitle"/>
          </p:nvPr>
        </p:nvSpPr>
        <p:spPr>
          <a:xfrm>
            <a:off x="1143000" y="1122363"/>
            <a:ext cx="6858000" cy="2387600"/>
          </a:xfrm>
        </p:spPr>
        <p:txBody>
          <a:bodyPr anchor="b"/>
          <a:lstStyle>
            <a:lvl1pPr algn="ctr">
              <a:defRPr sz="4500"/>
            </a:lvl1pPr>
          </a:lstStyle>
          <a:p>
            <a:r>
              <a:rPr lang="pl-PL"/>
              <a:t>Kliknij, aby edytować styl</a:t>
            </a:r>
          </a:p>
        </p:txBody>
      </p:sp>
      <p:sp>
        <p:nvSpPr>
          <p:cNvPr id="3" name="Podtytuł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pl-PL"/>
              <a:t>Kliknij, aby edytować styl wzorca podtytułu</a:t>
            </a:r>
          </a:p>
        </p:txBody>
      </p:sp>
      <p:sp>
        <p:nvSpPr>
          <p:cNvPr id="4" name="Symbol zastępczy daty 3"/>
          <p:cNvSpPr>
            <a:spLocks noGrp="1"/>
          </p:cNvSpPr>
          <p:nvPr>
            <p:ph type="dt" sz="half" idx="10"/>
          </p:nvPr>
        </p:nvSpPr>
        <p:spPr/>
        <p:txBody>
          <a:bodyPr/>
          <a:lstStyle/>
          <a:p>
            <a:fld id="{324B0830-B1AF-43FD-B6E2-134D88B40FB4}" type="datetimeFigureOut">
              <a:rPr lang="pl-PL" smtClean="0">
                <a:solidFill>
                  <a:prstClr val="black">
                    <a:tint val="75000"/>
                  </a:prstClr>
                </a:solidFill>
              </a:rPr>
              <a:pPr/>
              <a:t>21.09.2021</a:t>
            </a:fld>
            <a:endParaRPr lang="pl-PL">
              <a:solidFill>
                <a:prstClr val="black">
                  <a:tint val="75000"/>
                </a:prstClr>
              </a:solidFill>
            </a:endParaRPr>
          </a:p>
        </p:txBody>
      </p:sp>
      <p:sp>
        <p:nvSpPr>
          <p:cNvPr id="5" name="Symbol zastępczy stopki 4"/>
          <p:cNvSpPr>
            <a:spLocks noGrp="1"/>
          </p:cNvSpPr>
          <p:nvPr>
            <p:ph type="ftr" sz="quarter" idx="11"/>
          </p:nvPr>
        </p:nvSpPr>
        <p:spPr/>
        <p:txBody>
          <a:bodyPr/>
          <a:lstStyle/>
          <a:p>
            <a:endParaRPr lang="pl-PL">
              <a:solidFill>
                <a:prstClr val="black">
                  <a:tint val="75000"/>
                </a:prstClr>
              </a:solidFill>
            </a:endParaRPr>
          </a:p>
        </p:txBody>
      </p:sp>
      <p:sp>
        <p:nvSpPr>
          <p:cNvPr id="6" name="Symbol zastępczy numeru slajdu 5"/>
          <p:cNvSpPr>
            <a:spLocks noGrp="1"/>
          </p:cNvSpPr>
          <p:nvPr>
            <p:ph type="sldNum" sz="quarter" idx="12"/>
          </p:nvPr>
        </p:nvSpPr>
        <p:spPr/>
        <p:txBody>
          <a:bodyPr/>
          <a:lstStyle/>
          <a:p>
            <a:fld id="{741C8C41-B560-4381-89AD-7DACBBF2549B}" type="slidenum">
              <a:rPr lang="pl-PL" smtClean="0">
                <a:solidFill>
                  <a:prstClr val="black">
                    <a:tint val="75000"/>
                  </a:prstClr>
                </a:solidFill>
              </a:rPr>
              <a:pPr/>
              <a:t>‹#›</a:t>
            </a:fld>
            <a:endParaRPr lang="pl-PL">
              <a:solidFill>
                <a:prstClr val="black">
                  <a:tint val="75000"/>
                </a:prstClr>
              </a:solidFill>
            </a:endParaRPr>
          </a:p>
        </p:txBody>
      </p:sp>
    </p:spTree>
    <p:extLst>
      <p:ext uri="{BB962C8B-B14F-4D97-AF65-F5344CB8AC3E}">
        <p14:creationId xmlns:p14="http://schemas.microsoft.com/office/powerpoint/2010/main" val="24916539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zawartości 2"/>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p:cNvSpPr>
            <a:spLocks noGrp="1"/>
          </p:cNvSpPr>
          <p:nvPr>
            <p:ph type="dt" sz="half" idx="10"/>
          </p:nvPr>
        </p:nvSpPr>
        <p:spPr/>
        <p:txBody>
          <a:bodyPr/>
          <a:lstStyle/>
          <a:p>
            <a:fld id="{324B0830-B1AF-43FD-B6E2-134D88B40FB4}" type="datetimeFigureOut">
              <a:rPr lang="pl-PL" smtClean="0">
                <a:solidFill>
                  <a:prstClr val="black">
                    <a:tint val="75000"/>
                  </a:prstClr>
                </a:solidFill>
              </a:rPr>
              <a:pPr/>
              <a:t>21.09.2021</a:t>
            </a:fld>
            <a:endParaRPr lang="pl-PL">
              <a:solidFill>
                <a:prstClr val="black">
                  <a:tint val="75000"/>
                </a:prstClr>
              </a:solidFill>
            </a:endParaRPr>
          </a:p>
        </p:txBody>
      </p:sp>
      <p:sp>
        <p:nvSpPr>
          <p:cNvPr id="5" name="Symbol zastępczy stopki 4"/>
          <p:cNvSpPr>
            <a:spLocks noGrp="1"/>
          </p:cNvSpPr>
          <p:nvPr>
            <p:ph type="ftr" sz="quarter" idx="11"/>
          </p:nvPr>
        </p:nvSpPr>
        <p:spPr/>
        <p:txBody>
          <a:bodyPr/>
          <a:lstStyle/>
          <a:p>
            <a:endParaRPr lang="pl-PL">
              <a:solidFill>
                <a:prstClr val="black">
                  <a:tint val="75000"/>
                </a:prstClr>
              </a:solidFill>
            </a:endParaRPr>
          </a:p>
        </p:txBody>
      </p:sp>
      <p:sp>
        <p:nvSpPr>
          <p:cNvPr id="6" name="Symbol zastępczy numeru slajdu 5"/>
          <p:cNvSpPr>
            <a:spLocks noGrp="1"/>
          </p:cNvSpPr>
          <p:nvPr>
            <p:ph type="sldNum" sz="quarter" idx="12"/>
          </p:nvPr>
        </p:nvSpPr>
        <p:spPr/>
        <p:txBody>
          <a:bodyPr/>
          <a:lstStyle/>
          <a:p>
            <a:fld id="{741C8C41-B560-4381-89AD-7DACBBF2549B}" type="slidenum">
              <a:rPr lang="pl-PL" smtClean="0">
                <a:solidFill>
                  <a:prstClr val="black">
                    <a:tint val="75000"/>
                  </a:prstClr>
                </a:solidFill>
              </a:rPr>
              <a:pPr/>
              <a:t>‹#›</a:t>
            </a:fld>
            <a:endParaRPr lang="pl-PL">
              <a:solidFill>
                <a:prstClr val="black">
                  <a:tint val="75000"/>
                </a:prstClr>
              </a:solidFill>
            </a:endParaRPr>
          </a:p>
        </p:txBody>
      </p:sp>
    </p:spTree>
    <p:extLst>
      <p:ext uri="{BB962C8B-B14F-4D97-AF65-F5344CB8AC3E}">
        <p14:creationId xmlns:p14="http://schemas.microsoft.com/office/powerpoint/2010/main" val="12761610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p:cNvSpPr>
            <a:spLocks noGrp="1"/>
          </p:cNvSpPr>
          <p:nvPr>
            <p:ph type="title"/>
          </p:nvPr>
        </p:nvSpPr>
        <p:spPr>
          <a:xfrm>
            <a:off x="623888" y="1709739"/>
            <a:ext cx="7886700" cy="2852737"/>
          </a:xfrm>
        </p:spPr>
        <p:txBody>
          <a:bodyPr anchor="b"/>
          <a:lstStyle>
            <a:lvl1pPr>
              <a:defRPr sz="4500"/>
            </a:lvl1pPr>
          </a:lstStyle>
          <a:p>
            <a:r>
              <a:rPr lang="pl-PL"/>
              <a:t>Kliknij, aby edytować styl</a:t>
            </a:r>
          </a:p>
        </p:txBody>
      </p:sp>
      <p:sp>
        <p:nvSpPr>
          <p:cNvPr id="3" name="Symbol zastępczy tekstu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pl-PL"/>
              <a:t>Kliknij, aby edytować style wzorca tekstu</a:t>
            </a:r>
          </a:p>
        </p:txBody>
      </p:sp>
      <p:sp>
        <p:nvSpPr>
          <p:cNvPr id="4" name="Symbol zastępczy daty 3"/>
          <p:cNvSpPr>
            <a:spLocks noGrp="1"/>
          </p:cNvSpPr>
          <p:nvPr>
            <p:ph type="dt" sz="half" idx="10"/>
          </p:nvPr>
        </p:nvSpPr>
        <p:spPr/>
        <p:txBody>
          <a:bodyPr/>
          <a:lstStyle/>
          <a:p>
            <a:fld id="{324B0830-B1AF-43FD-B6E2-134D88B40FB4}" type="datetimeFigureOut">
              <a:rPr lang="pl-PL" smtClean="0">
                <a:solidFill>
                  <a:prstClr val="black">
                    <a:tint val="75000"/>
                  </a:prstClr>
                </a:solidFill>
              </a:rPr>
              <a:pPr/>
              <a:t>21.09.2021</a:t>
            </a:fld>
            <a:endParaRPr lang="pl-PL">
              <a:solidFill>
                <a:prstClr val="black">
                  <a:tint val="75000"/>
                </a:prstClr>
              </a:solidFill>
            </a:endParaRPr>
          </a:p>
        </p:txBody>
      </p:sp>
      <p:sp>
        <p:nvSpPr>
          <p:cNvPr id="5" name="Symbol zastępczy stopki 4"/>
          <p:cNvSpPr>
            <a:spLocks noGrp="1"/>
          </p:cNvSpPr>
          <p:nvPr>
            <p:ph type="ftr" sz="quarter" idx="11"/>
          </p:nvPr>
        </p:nvSpPr>
        <p:spPr/>
        <p:txBody>
          <a:bodyPr/>
          <a:lstStyle/>
          <a:p>
            <a:endParaRPr lang="pl-PL">
              <a:solidFill>
                <a:prstClr val="black">
                  <a:tint val="75000"/>
                </a:prstClr>
              </a:solidFill>
            </a:endParaRPr>
          </a:p>
        </p:txBody>
      </p:sp>
      <p:sp>
        <p:nvSpPr>
          <p:cNvPr id="6" name="Symbol zastępczy numeru slajdu 5"/>
          <p:cNvSpPr>
            <a:spLocks noGrp="1"/>
          </p:cNvSpPr>
          <p:nvPr>
            <p:ph type="sldNum" sz="quarter" idx="12"/>
          </p:nvPr>
        </p:nvSpPr>
        <p:spPr/>
        <p:txBody>
          <a:bodyPr/>
          <a:lstStyle/>
          <a:p>
            <a:fld id="{741C8C41-B560-4381-89AD-7DACBBF2549B}" type="slidenum">
              <a:rPr lang="pl-PL" smtClean="0">
                <a:solidFill>
                  <a:prstClr val="black">
                    <a:tint val="75000"/>
                  </a:prstClr>
                </a:solidFill>
              </a:rPr>
              <a:pPr/>
              <a:t>‹#›</a:t>
            </a:fld>
            <a:endParaRPr lang="pl-PL">
              <a:solidFill>
                <a:prstClr val="black">
                  <a:tint val="75000"/>
                </a:prstClr>
              </a:solidFill>
            </a:endParaRPr>
          </a:p>
        </p:txBody>
      </p:sp>
    </p:spTree>
    <p:extLst>
      <p:ext uri="{BB962C8B-B14F-4D97-AF65-F5344CB8AC3E}">
        <p14:creationId xmlns:p14="http://schemas.microsoft.com/office/powerpoint/2010/main" val="39570779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zawartości 2"/>
          <p:cNvSpPr>
            <a:spLocks noGrp="1"/>
          </p:cNvSpPr>
          <p:nvPr>
            <p:ph sz="half" idx="1"/>
          </p:nvPr>
        </p:nvSpPr>
        <p:spPr>
          <a:xfrm>
            <a:off x="628650" y="1825625"/>
            <a:ext cx="38862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p:cNvSpPr>
            <a:spLocks noGrp="1"/>
          </p:cNvSpPr>
          <p:nvPr>
            <p:ph sz="half" idx="2"/>
          </p:nvPr>
        </p:nvSpPr>
        <p:spPr>
          <a:xfrm>
            <a:off x="4629150" y="1825625"/>
            <a:ext cx="38862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p:cNvSpPr>
            <a:spLocks noGrp="1"/>
          </p:cNvSpPr>
          <p:nvPr>
            <p:ph type="dt" sz="half" idx="10"/>
          </p:nvPr>
        </p:nvSpPr>
        <p:spPr/>
        <p:txBody>
          <a:bodyPr/>
          <a:lstStyle/>
          <a:p>
            <a:fld id="{324B0830-B1AF-43FD-B6E2-134D88B40FB4}" type="datetimeFigureOut">
              <a:rPr lang="pl-PL" smtClean="0">
                <a:solidFill>
                  <a:prstClr val="black">
                    <a:tint val="75000"/>
                  </a:prstClr>
                </a:solidFill>
              </a:rPr>
              <a:pPr/>
              <a:t>21.09.2021</a:t>
            </a:fld>
            <a:endParaRPr lang="pl-PL">
              <a:solidFill>
                <a:prstClr val="black">
                  <a:tint val="75000"/>
                </a:prstClr>
              </a:solidFill>
            </a:endParaRPr>
          </a:p>
        </p:txBody>
      </p:sp>
      <p:sp>
        <p:nvSpPr>
          <p:cNvPr id="6" name="Symbol zastępczy stopki 5"/>
          <p:cNvSpPr>
            <a:spLocks noGrp="1"/>
          </p:cNvSpPr>
          <p:nvPr>
            <p:ph type="ftr" sz="quarter" idx="11"/>
          </p:nvPr>
        </p:nvSpPr>
        <p:spPr/>
        <p:txBody>
          <a:bodyPr/>
          <a:lstStyle/>
          <a:p>
            <a:endParaRPr lang="pl-PL">
              <a:solidFill>
                <a:prstClr val="black">
                  <a:tint val="75000"/>
                </a:prstClr>
              </a:solidFill>
            </a:endParaRPr>
          </a:p>
        </p:txBody>
      </p:sp>
      <p:sp>
        <p:nvSpPr>
          <p:cNvPr id="7" name="Symbol zastępczy numeru slajdu 6"/>
          <p:cNvSpPr>
            <a:spLocks noGrp="1"/>
          </p:cNvSpPr>
          <p:nvPr>
            <p:ph type="sldNum" sz="quarter" idx="12"/>
          </p:nvPr>
        </p:nvSpPr>
        <p:spPr/>
        <p:txBody>
          <a:bodyPr/>
          <a:lstStyle/>
          <a:p>
            <a:fld id="{741C8C41-B560-4381-89AD-7DACBBF2549B}" type="slidenum">
              <a:rPr lang="pl-PL" smtClean="0">
                <a:solidFill>
                  <a:prstClr val="black">
                    <a:tint val="75000"/>
                  </a:prstClr>
                </a:solidFill>
              </a:rPr>
              <a:pPr/>
              <a:t>‹#›</a:t>
            </a:fld>
            <a:endParaRPr lang="pl-PL">
              <a:solidFill>
                <a:prstClr val="black">
                  <a:tint val="75000"/>
                </a:prstClr>
              </a:solidFill>
            </a:endParaRPr>
          </a:p>
        </p:txBody>
      </p:sp>
    </p:spTree>
    <p:extLst>
      <p:ext uri="{BB962C8B-B14F-4D97-AF65-F5344CB8AC3E}">
        <p14:creationId xmlns:p14="http://schemas.microsoft.com/office/powerpoint/2010/main" val="86989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p:cNvSpPr>
            <a:spLocks noGrp="1"/>
          </p:cNvSpPr>
          <p:nvPr>
            <p:ph type="title"/>
          </p:nvPr>
        </p:nvSpPr>
        <p:spPr>
          <a:xfrm>
            <a:off x="629841" y="365126"/>
            <a:ext cx="7886700" cy="1325563"/>
          </a:xfrm>
        </p:spPr>
        <p:txBody>
          <a:bodyPr/>
          <a:lstStyle/>
          <a:p>
            <a:r>
              <a:rPr lang="pl-PL"/>
              <a:t>Kliknij, aby edytować styl</a:t>
            </a:r>
          </a:p>
        </p:txBody>
      </p:sp>
      <p:sp>
        <p:nvSpPr>
          <p:cNvPr id="3" name="Symbol zastępczy tekstu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pl-PL"/>
              <a:t>Kliknij, aby edytować style wzorca tekstu</a:t>
            </a:r>
          </a:p>
        </p:txBody>
      </p:sp>
      <p:sp>
        <p:nvSpPr>
          <p:cNvPr id="4" name="Symbol zastępczy zawartości 3"/>
          <p:cNvSpPr>
            <a:spLocks noGrp="1"/>
          </p:cNvSpPr>
          <p:nvPr>
            <p:ph sz="half" idx="2"/>
          </p:nvPr>
        </p:nvSpPr>
        <p:spPr>
          <a:xfrm>
            <a:off x="629842" y="2505075"/>
            <a:ext cx="3868340"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pl-PL"/>
              <a:t>Kliknij, aby edytować style wzorca tekstu</a:t>
            </a:r>
          </a:p>
        </p:txBody>
      </p:sp>
      <p:sp>
        <p:nvSpPr>
          <p:cNvPr id="6" name="Symbol zastępczy zawartości 5"/>
          <p:cNvSpPr>
            <a:spLocks noGrp="1"/>
          </p:cNvSpPr>
          <p:nvPr>
            <p:ph sz="quarter" idx="4"/>
          </p:nvPr>
        </p:nvSpPr>
        <p:spPr>
          <a:xfrm>
            <a:off x="4629150" y="2505075"/>
            <a:ext cx="3887391"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p:cNvSpPr>
            <a:spLocks noGrp="1"/>
          </p:cNvSpPr>
          <p:nvPr>
            <p:ph type="dt" sz="half" idx="10"/>
          </p:nvPr>
        </p:nvSpPr>
        <p:spPr/>
        <p:txBody>
          <a:bodyPr/>
          <a:lstStyle/>
          <a:p>
            <a:fld id="{324B0830-B1AF-43FD-B6E2-134D88B40FB4}" type="datetimeFigureOut">
              <a:rPr lang="pl-PL" smtClean="0">
                <a:solidFill>
                  <a:prstClr val="black">
                    <a:tint val="75000"/>
                  </a:prstClr>
                </a:solidFill>
              </a:rPr>
              <a:pPr/>
              <a:t>21.09.2021</a:t>
            </a:fld>
            <a:endParaRPr lang="pl-PL">
              <a:solidFill>
                <a:prstClr val="black">
                  <a:tint val="75000"/>
                </a:prstClr>
              </a:solidFill>
            </a:endParaRPr>
          </a:p>
        </p:txBody>
      </p:sp>
      <p:sp>
        <p:nvSpPr>
          <p:cNvPr id="8" name="Symbol zastępczy stopki 7"/>
          <p:cNvSpPr>
            <a:spLocks noGrp="1"/>
          </p:cNvSpPr>
          <p:nvPr>
            <p:ph type="ftr" sz="quarter" idx="11"/>
          </p:nvPr>
        </p:nvSpPr>
        <p:spPr/>
        <p:txBody>
          <a:bodyPr/>
          <a:lstStyle/>
          <a:p>
            <a:endParaRPr lang="pl-PL">
              <a:solidFill>
                <a:prstClr val="black">
                  <a:tint val="75000"/>
                </a:prstClr>
              </a:solidFill>
            </a:endParaRPr>
          </a:p>
        </p:txBody>
      </p:sp>
      <p:sp>
        <p:nvSpPr>
          <p:cNvPr id="9" name="Symbol zastępczy numeru slajdu 8"/>
          <p:cNvSpPr>
            <a:spLocks noGrp="1"/>
          </p:cNvSpPr>
          <p:nvPr>
            <p:ph type="sldNum" sz="quarter" idx="12"/>
          </p:nvPr>
        </p:nvSpPr>
        <p:spPr/>
        <p:txBody>
          <a:bodyPr/>
          <a:lstStyle/>
          <a:p>
            <a:fld id="{741C8C41-B560-4381-89AD-7DACBBF2549B}" type="slidenum">
              <a:rPr lang="pl-PL" smtClean="0">
                <a:solidFill>
                  <a:prstClr val="black">
                    <a:tint val="75000"/>
                  </a:prstClr>
                </a:solidFill>
              </a:rPr>
              <a:pPr/>
              <a:t>‹#›</a:t>
            </a:fld>
            <a:endParaRPr lang="pl-PL">
              <a:solidFill>
                <a:prstClr val="black">
                  <a:tint val="75000"/>
                </a:prstClr>
              </a:solidFill>
            </a:endParaRPr>
          </a:p>
        </p:txBody>
      </p:sp>
    </p:spTree>
    <p:extLst>
      <p:ext uri="{BB962C8B-B14F-4D97-AF65-F5344CB8AC3E}">
        <p14:creationId xmlns:p14="http://schemas.microsoft.com/office/powerpoint/2010/main" val="16249898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daty 2"/>
          <p:cNvSpPr>
            <a:spLocks noGrp="1"/>
          </p:cNvSpPr>
          <p:nvPr>
            <p:ph type="dt" sz="half" idx="10"/>
          </p:nvPr>
        </p:nvSpPr>
        <p:spPr/>
        <p:txBody>
          <a:bodyPr/>
          <a:lstStyle/>
          <a:p>
            <a:fld id="{324B0830-B1AF-43FD-B6E2-134D88B40FB4}" type="datetimeFigureOut">
              <a:rPr lang="pl-PL" smtClean="0">
                <a:solidFill>
                  <a:prstClr val="black">
                    <a:tint val="75000"/>
                  </a:prstClr>
                </a:solidFill>
              </a:rPr>
              <a:pPr/>
              <a:t>21.09.2021</a:t>
            </a:fld>
            <a:endParaRPr lang="pl-PL">
              <a:solidFill>
                <a:prstClr val="black">
                  <a:tint val="75000"/>
                </a:prstClr>
              </a:solidFill>
            </a:endParaRPr>
          </a:p>
        </p:txBody>
      </p:sp>
      <p:sp>
        <p:nvSpPr>
          <p:cNvPr id="4" name="Symbol zastępczy stopki 3"/>
          <p:cNvSpPr>
            <a:spLocks noGrp="1"/>
          </p:cNvSpPr>
          <p:nvPr>
            <p:ph type="ftr" sz="quarter" idx="11"/>
          </p:nvPr>
        </p:nvSpPr>
        <p:spPr/>
        <p:txBody>
          <a:bodyPr/>
          <a:lstStyle/>
          <a:p>
            <a:endParaRPr lang="pl-PL">
              <a:solidFill>
                <a:prstClr val="black">
                  <a:tint val="75000"/>
                </a:prstClr>
              </a:solidFill>
            </a:endParaRPr>
          </a:p>
        </p:txBody>
      </p:sp>
      <p:sp>
        <p:nvSpPr>
          <p:cNvPr id="5" name="Symbol zastępczy numeru slajdu 4"/>
          <p:cNvSpPr>
            <a:spLocks noGrp="1"/>
          </p:cNvSpPr>
          <p:nvPr>
            <p:ph type="sldNum" sz="quarter" idx="12"/>
          </p:nvPr>
        </p:nvSpPr>
        <p:spPr/>
        <p:txBody>
          <a:bodyPr/>
          <a:lstStyle/>
          <a:p>
            <a:fld id="{741C8C41-B560-4381-89AD-7DACBBF2549B}" type="slidenum">
              <a:rPr lang="pl-PL" smtClean="0">
                <a:solidFill>
                  <a:prstClr val="black">
                    <a:tint val="75000"/>
                  </a:prstClr>
                </a:solidFill>
              </a:rPr>
              <a:pPr/>
              <a:t>‹#›</a:t>
            </a:fld>
            <a:endParaRPr lang="pl-PL">
              <a:solidFill>
                <a:prstClr val="black">
                  <a:tint val="75000"/>
                </a:prstClr>
              </a:solidFill>
            </a:endParaRPr>
          </a:p>
        </p:txBody>
      </p:sp>
    </p:spTree>
    <p:extLst>
      <p:ext uri="{BB962C8B-B14F-4D97-AF65-F5344CB8AC3E}">
        <p14:creationId xmlns:p14="http://schemas.microsoft.com/office/powerpoint/2010/main" val="17223175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p:cNvSpPr>
            <a:spLocks noGrp="1"/>
          </p:cNvSpPr>
          <p:nvPr>
            <p:ph type="dt" sz="half" idx="10"/>
          </p:nvPr>
        </p:nvSpPr>
        <p:spPr/>
        <p:txBody>
          <a:bodyPr/>
          <a:lstStyle/>
          <a:p>
            <a:fld id="{324B0830-B1AF-43FD-B6E2-134D88B40FB4}" type="datetimeFigureOut">
              <a:rPr lang="pl-PL" smtClean="0">
                <a:solidFill>
                  <a:prstClr val="black">
                    <a:tint val="75000"/>
                  </a:prstClr>
                </a:solidFill>
              </a:rPr>
              <a:pPr/>
              <a:t>21.09.2021</a:t>
            </a:fld>
            <a:endParaRPr lang="pl-PL">
              <a:solidFill>
                <a:prstClr val="black">
                  <a:tint val="75000"/>
                </a:prstClr>
              </a:solidFill>
            </a:endParaRPr>
          </a:p>
        </p:txBody>
      </p:sp>
      <p:sp>
        <p:nvSpPr>
          <p:cNvPr id="3" name="Symbol zastępczy stopki 2"/>
          <p:cNvSpPr>
            <a:spLocks noGrp="1"/>
          </p:cNvSpPr>
          <p:nvPr>
            <p:ph type="ftr" sz="quarter" idx="11"/>
          </p:nvPr>
        </p:nvSpPr>
        <p:spPr/>
        <p:txBody>
          <a:bodyPr/>
          <a:lstStyle/>
          <a:p>
            <a:endParaRPr lang="pl-PL">
              <a:solidFill>
                <a:prstClr val="black">
                  <a:tint val="75000"/>
                </a:prstClr>
              </a:solidFill>
            </a:endParaRPr>
          </a:p>
        </p:txBody>
      </p:sp>
      <p:sp>
        <p:nvSpPr>
          <p:cNvPr id="4" name="Symbol zastępczy numeru slajdu 3"/>
          <p:cNvSpPr>
            <a:spLocks noGrp="1"/>
          </p:cNvSpPr>
          <p:nvPr>
            <p:ph type="sldNum" sz="quarter" idx="12"/>
          </p:nvPr>
        </p:nvSpPr>
        <p:spPr/>
        <p:txBody>
          <a:bodyPr/>
          <a:lstStyle/>
          <a:p>
            <a:fld id="{741C8C41-B560-4381-89AD-7DACBBF2549B}" type="slidenum">
              <a:rPr lang="pl-PL" smtClean="0">
                <a:solidFill>
                  <a:prstClr val="black">
                    <a:tint val="75000"/>
                  </a:prstClr>
                </a:solidFill>
              </a:rPr>
              <a:pPr/>
              <a:t>‹#›</a:t>
            </a:fld>
            <a:endParaRPr lang="pl-PL">
              <a:solidFill>
                <a:prstClr val="black">
                  <a:tint val="75000"/>
                </a:prstClr>
              </a:solidFill>
            </a:endParaRPr>
          </a:p>
        </p:txBody>
      </p:sp>
    </p:spTree>
    <p:extLst>
      <p:ext uri="{BB962C8B-B14F-4D97-AF65-F5344CB8AC3E}">
        <p14:creationId xmlns:p14="http://schemas.microsoft.com/office/powerpoint/2010/main" val="326619213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2.jpeg"/><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1026" name="Symbol zastępczy tytułu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pl-PL" altLang="pl-PL"/>
              <a:t>Kliknij, aby edytować styl</a:t>
            </a:r>
          </a:p>
        </p:txBody>
      </p:sp>
      <p:sp>
        <p:nvSpPr>
          <p:cNvPr id="1027" name="Symbol zastępczy tekstu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l-PL" altLang="pl-PL"/>
              <a:t>Kliknij, aby edytować style wzorca tekstu</a:t>
            </a:r>
          </a:p>
          <a:p>
            <a:pPr lvl="1"/>
            <a:r>
              <a:rPr lang="pl-PL" altLang="pl-PL"/>
              <a:t>Drugi poziom</a:t>
            </a:r>
          </a:p>
          <a:p>
            <a:pPr lvl="2"/>
            <a:r>
              <a:rPr lang="pl-PL" altLang="pl-PL"/>
              <a:t>Trzeci poziom</a:t>
            </a:r>
          </a:p>
          <a:p>
            <a:pPr lvl="3"/>
            <a:r>
              <a:rPr lang="pl-PL" altLang="pl-PL"/>
              <a:t>Czwarty poziom</a:t>
            </a:r>
          </a:p>
          <a:p>
            <a:pPr lvl="4"/>
            <a:r>
              <a:rPr lang="pl-PL" altLang="pl-PL"/>
              <a:t>Piąty poziom</a:t>
            </a:r>
          </a:p>
        </p:txBody>
      </p:sp>
      <p:sp>
        <p:nvSpPr>
          <p:cNvPr id="4" name="Symbol zastępczy daty 3"/>
          <p:cNvSpPr>
            <a:spLocks noGrp="1"/>
          </p:cNvSpPr>
          <p:nvPr>
            <p:ph type="dt" sz="half" idx="2"/>
          </p:nvPr>
        </p:nvSpPr>
        <p:spPr>
          <a:xfrm>
            <a:off x="1525588" y="6356350"/>
            <a:ext cx="95885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73F10B98-A5EF-4971-AFB2-BAB22ACBFA0E}" type="datetimeFigureOut">
              <a:rPr lang="pl-PL"/>
              <a:pPr>
                <a:defRPr/>
              </a:pPr>
              <a:t>21.09.2021</a:t>
            </a:fld>
            <a:endParaRPr lang="pl-PL" dirty="0"/>
          </a:p>
        </p:txBody>
      </p:sp>
      <p:sp>
        <p:nvSpPr>
          <p:cNvPr id="5" name="Symbol zastępczy stopki 4"/>
          <p:cNvSpPr>
            <a:spLocks noGrp="1"/>
          </p:cNvSpPr>
          <p:nvPr>
            <p:ph type="ftr" sz="quarter" idx="3"/>
          </p:nvPr>
        </p:nvSpPr>
        <p:spPr>
          <a:xfrm>
            <a:off x="2627313" y="6356350"/>
            <a:ext cx="4897437"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pl-PL" dirty="0"/>
          </a:p>
        </p:txBody>
      </p:sp>
      <p:sp>
        <p:nvSpPr>
          <p:cNvPr id="6" name="Symbol zastępczy numeru slajdu 5"/>
          <p:cNvSpPr>
            <a:spLocks noGrp="1"/>
          </p:cNvSpPr>
          <p:nvPr>
            <p:ph type="sldNum" sz="quarter" idx="4"/>
          </p:nvPr>
        </p:nvSpPr>
        <p:spPr>
          <a:xfrm>
            <a:off x="7631113" y="6356350"/>
            <a:ext cx="1055687"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59782CFB-A64C-4697-BE29-C6C618F1CE08}" type="slidenum">
              <a:rPr lang="pl-PL"/>
              <a:pPr>
                <a:defRPr/>
              </a:pPr>
              <a:t>‹#›</a:t>
            </a:fld>
            <a:endParaRPr lang="pl-PL" dirty="0"/>
          </a:p>
        </p:txBody>
      </p:sp>
      <p:pic>
        <p:nvPicPr>
          <p:cNvPr id="7" name="Obraz 6"/>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3131840" y="6020692"/>
            <a:ext cx="796748" cy="576064"/>
          </a:xfrm>
          <a:prstGeom prst="rect">
            <a:avLst/>
          </a:prstGeom>
        </p:spPr>
      </p:pic>
      <p:pic>
        <p:nvPicPr>
          <p:cNvPr id="8" name="Obraz 7"/>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5159078" y="5805264"/>
            <a:ext cx="2018593" cy="998767"/>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Arial" charset="0"/>
        </a:defRPr>
      </a:lvl2pPr>
      <a:lvl3pPr algn="ctr" rtl="0" eaLnBrk="1" fontAlgn="base" hangingPunct="1">
        <a:spcBef>
          <a:spcPct val="0"/>
        </a:spcBef>
        <a:spcAft>
          <a:spcPct val="0"/>
        </a:spcAft>
        <a:defRPr sz="4400">
          <a:solidFill>
            <a:schemeClr val="tx1"/>
          </a:solidFill>
          <a:latin typeface="Arial" charset="0"/>
        </a:defRPr>
      </a:lvl3pPr>
      <a:lvl4pPr algn="ctr" rtl="0" eaLnBrk="1" fontAlgn="base" hangingPunct="1">
        <a:spcBef>
          <a:spcPct val="0"/>
        </a:spcBef>
        <a:spcAft>
          <a:spcPct val="0"/>
        </a:spcAft>
        <a:defRPr sz="4400">
          <a:solidFill>
            <a:schemeClr val="tx1"/>
          </a:solidFill>
          <a:latin typeface="Arial" charset="0"/>
        </a:defRPr>
      </a:lvl4pPr>
      <a:lvl5pPr algn="ctr" rtl="0" eaLnBrk="1" fontAlgn="base" hangingPunct="1">
        <a:spcBef>
          <a:spcPct val="0"/>
        </a:spcBef>
        <a:spcAft>
          <a:spcPct val="0"/>
        </a:spcAft>
        <a:defRPr sz="4400">
          <a:solidFill>
            <a:schemeClr val="tx1"/>
          </a:solidFill>
          <a:latin typeface="Arial"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Clr>
          <a:srgbClr val="57AB27"/>
        </a:buClr>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Clr>
          <a:srgbClr val="57AB27"/>
        </a:buClr>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Clr>
          <a:srgbClr val="57AB27"/>
        </a:buClr>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Clr>
          <a:srgbClr val="57AB27"/>
        </a:buClr>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Clr>
          <a:srgbClr val="57AB27"/>
        </a:buClr>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tytułu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fontAlgn="auto">
              <a:spcBef>
                <a:spcPts val="0"/>
              </a:spcBef>
              <a:spcAft>
                <a:spcPts val="0"/>
              </a:spcAft>
            </a:pPr>
            <a:fld id="{324B0830-B1AF-43FD-B6E2-134D88B40FB4}" type="datetimeFigureOut">
              <a:rPr lang="pl-PL" smtClean="0">
                <a:solidFill>
                  <a:prstClr val="black">
                    <a:tint val="75000"/>
                  </a:prstClr>
                </a:solidFill>
                <a:latin typeface="Calibri" panose="020F0502020204030204"/>
              </a:rPr>
              <a:pPr fontAlgn="auto">
                <a:spcBef>
                  <a:spcPts val="0"/>
                </a:spcBef>
                <a:spcAft>
                  <a:spcPts val="0"/>
                </a:spcAft>
              </a:pPr>
              <a:t>21.09.2021</a:t>
            </a:fld>
            <a:endParaRPr lang="pl-PL">
              <a:solidFill>
                <a:prstClr val="black">
                  <a:tint val="75000"/>
                </a:prstClr>
              </a:solidFill>
              <a:latin typeface="Calibri" panose="020F0502020204030204"/>
            </a:endParaRPr>
          </a:p>
        </p:txBody>
      </p:sp>
      <p:sp>
        <p:nvSpPr>
          <p:cNvPr id="5" name="Symbol zastępczy stopki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fontAlgn="auto">
              <a:spcBef>
                <a:spcPts val="0"/>
              </a:spcBef>
              <a:spcAft>
                <a:spcPts val="0"/>
              </a:spcAft>
            </a:pPr>
            <a:endParaRPr lang="pl-PL">
              <a:solidFill>
                <a:prstClr val="black">
                  <a:tint val="75000"/>
                </a:prstClr>
              </a:solidFill>
              <a:latin typeface="Calibri" panose="020F0502020204030204"/>
            </a:endParaRPr>
          </a:p>
        </p:txBody>
      </p:sp>
      <p:sp>
        <p:nvSpPr>
          <p:cNvPr id="6" name="Symbol zastępczy numeru slajdu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fontAlgn="auto">
              <a:spcBef>
                <a:spcPts val="0"/>
              </a:spcBef>
              <a:spcAft>
                <a:spcPts val="0"/>
              </a:spcAft>
            </a:pPr>
            <a:fld id="{741C8C41-B560-4381-89AD-7DACBBF2549B}" type="slidenum">
              <a:rPr lang="pl-PL" smtClean="0">
                <a:solidFill>
                  <a:prstClr val="black">
                    <a:tint val="75000"/>
                  </a:prstClr>
                </a:solidFill>
                <a:latin typeface="Calibri" panose="020F0502020204030204"/>
              </a:rPr>
              <a:pPr fontAlgn="auto">
                <a:spcBef>
                  <a:spcPts val="0"/>
                </a:spcBef>
                <a:spcAft>
                  <a:spcPts val="0"/>
                </a:spcAft>
              </a:pPr>
              <a:t>‹#›</a:t>
            </a:fld>
            <a:endParaRPr lang="pl-PL">
              <a:solidFill>
                <a:prstClr val="black">
                  <a:tint val="75000"/>
                </a:prstClr>
              </a:solidFill>
              <a:latin typeface="Calibri" panose="020F0502020204030204"/>
            </a:endParaRPr>
          </a:p>
        </p:txBody>
      </p:sp>
    </p:spTree>
    <p:extLst>
      <p:ext uri="{BB962C8B-B14F-4D97-AF65-F5344CB8AC3E}">
        <p14:creationId xmlns:p14="http://schemas.microsoft.com/office/powerpoint/2010/main" val="3415185502"/>
      </p:ext>
    </p:extLst>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pl-PL"/>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5.jpg"/></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17.jpeg"/></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diagramLayout" Target="../diagrams/layout4.xml"/><Relationship Id="rId3" Type="http://schemas.openxmlformats.org/officeDocument/2006/relationships/diagramLayout" Target="../diagrams/layout3.xml"/><Relationship Id="rId7" Type="http://schemas.openxmlformats.org/officeDocument/2006/relationships/diagramData" Target="../diagrams/data4.xml"/><Relationship Id="rId2" Type="http://schemas.openxmlformats.org/officeDocument/2006/relationships/diagramData" Target="../diagrams/data3.xml"/><Relationship Id="rId1" Type="http://schemas.openxmlformats.org/officeDocument/2006/relationships/slideLayout" Target="../slideLayouts/slideLayout4.xml"/><Relationship Id="rId6" Type="http://schemas.microsoft.com/office/2007/relationships/diagramDrawing" Target="../diagrams/drawing3.xml"/><Relationship Id="rId11" Type="http://schemas.microsoft.com/office/2007/relationships/diagramDrawing" Target="../diagrams/drawing4.xml"/><Relationship Id="rId5" Type="http://schemas.openxmlformats.org/officeDocument/2006/relationships/diagramColors" Target="../diagrams/colors3.xml"/><Relationship Id="rId10" Type="http://schemas.openxmlformats.org/officeDocument/2006/relationships/diagramColors" Target="../diagrams/colors4.xml"/><Relationship Id="rId4" Type="http://schemas.openxmlformats.org/officeDocument/2006/relationships/diagramQuickStyle" Target="../diagrams/quickStyle3.xml"/><Relationship Id="rId9" Type="http://schemas.openxmlformats.org/officeDocument/2006/relationships/diagramQuickStyle" Target="../diagrams/quickStyle4.xml"/></Relationships>
</file>

<file path=ppt/slides/_rels/slide21.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ole tekstowe 1"/>
          <p:cNvSpPr txBox="1"/>
          <p:nvPr/>
        </p:nvSpPr>
        <p:spPr>
          <a:xfrm>
            <a:off x="899592" y="1132289"/>
            <a:ext cx="7848872" cy="2308324"/>
          </a:xfrm>
          <a:prstGeom prst="rect">
            <a:avLst/>
          </a:prstGeom>
          <a:noFill/>
        </p:spPr>
        <p:txBody>
          <a:bodyPr wrap="square" rtlCol="0">
            <a:spAutoFit/>
          </a:bodyPr>
          <a:lstStyle/>
          <a:p>
            <a:pPr algn="r"/>
            <a:r>
              <a:rPr lang="pl-PL" sz="3600" dirty="0"/>
              <a:t>LIFE15GIE/PL/000758</a:t>
            </a:r>
          </a:p>
          <a:p>
            <a:pPr algn="r"/>
            <a:r>
              <a:rPr lang="pl-PL" sz="3600" b="1" dirty="0"/>
              <a:t> </a:t>
            </a:r>
          </a:p>
          <a:p>
            <a:pPr algn="r"/>
            <a:r>
              <a:rPr lang="pl-PL" sz="3600" b="1" i="1" dirty="0"/>
              <a:t>Masz prawo do skutecznej ochrony przyrody</a:t>
            </a:r>
            <a:endParaRPr lang="pl-PL" sz="3600" dirty="0"/>
          </a:p>
        </p:txBody>
      </p:sp>
      <p:sp>
        <p:nvSpPr>
          <p:cNvPr id="4" name="Prostokąt 3"/>
          <p:cNvSpPr/>
          <p:nvPr/>
        </p:nvSpPr>
        <p:spPr>
          <a:xfrm>
            <a:off x="2411760" y="4477182"/>
            <a:ext cx="6336704" cy="400110"/>
          </a:xfrm>
          <a:prstGeom prst="rect">
            <a:avLst/>
          </a:prstGeom>
        </p:spPr>
        <p:txBody>
          <a:bodyPr wrap="square">
            <a:spAutoFit/>
          </a:bodyPr>
          <a:lstStyle/>
          <a:p>
            <a:pPr algn="r"/>
            <a:r>
              <a:rPr lang="pl-PL" sz="2000" dirty="0" smtClean="0"/>
              <a:t> </a:t>
            </a:r>
            <a:endParaRPr lang="pl-PL" sz="20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95319" y="0"/>
            <a:ext cx="7848872" cy="1143000"/>
          </a:xfrm>
        </p:spPr>
        <p:txBody>
          <a:bodyPr/>
          <a:lstStyle/>
          <a:p>
            <a:pPr algn="r"/>
            <a:r>
              <a:rPr lang="pl-PL" sz="3600" dirty="0"/>
              <a:t>Szkolenia dla organizacji pozarządowych</a:t>
            </a:r>
          </a:p>
        </p:txBody>
      </p:sp>
      <p:sp>
        <p:nvSpPr>
          <p:cNvPr id="7" name="Tytuł 1"/>
          <p:cNvSpPr txBox="1">
            <a:spLocks/>
          </p:cNvSpPr>
          <p:nvPr/>
        </p:nvSpPr>
        <p:spPr bwMode="auto">
          <a:xfrm>
            <a:off x="286546" y="1138568"/>
            <a:ext cx="7525813" cy="2686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lvl1pPr marL="342900" indent="-342900" algn="l" rtl="0" eaLnBrk="1" fontAlgn="base" hangingPunct="1">
              <a:spcBef>
                <a:spcPct val="20000"/>
              </a:spcBef>
              <a:spcAft>
                <a:spcPct val="0"/>
              </a:spcAft>
              <a:buClr>
                <a:srgbClr val="57AB27"/>
              </a:buClr>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Clr>
                <a:srgbClr val="57AB27"/>
              </a:buClr>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Clr>
                <a:srgbClr val="57AB27"/>
              </a:buClr>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Clr>
                <a:srgbClr val="57AB27"/>
              </a:buClr>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Clr>
                <a:srgbClr val="57AB27"/>
              </a:buClr>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charset="0"/>
              <a:buNone/>
            </a:pPr>
            <a:endParaRPr lang="pl-PL" sz="1800" dirty="0">
              <a:solidFill>
                <a:prstClr val="black"/>
              </a:solidFill>
            </a:endParaRPr>
          </a:p>
          <a:p>
            <a:pPr marL="457200" indent="-457200">
              <a:buFont typeface="Wingdings" panose="05000000000000000000" pitchFamily="2" charset="2"/>
              <a:buChar char="q"/>
            </a:pPr>
            <a:r>
              <a:rPr lang="pl-PL" sz="1800" dirty="0">
                <a:solidFill>
                  <a:prstClr val="black"/>
                </a:solidFill>
              </a:rPr>
              <a:t>odbiorcy: organizacje pozarządowe, które mają w statucie ochronę przyrody/środowiska</a:t>
            </a:r>
          </a:p>
          <a:p>
            <a:pPr marL="457200" indent="-457200">
              <a:buFont typeface="Wingdings" panose="05000000000000000000" pitchFamily="2" charset="2"/>
              <a:buChar char="q"/>
            </a:pPr>
            <a:r>
              <a:rPr lang="pl-PL" sz="1800" dirty="0" smtClean="0">
                <a:solidFill>
                  <a:prstClr val="black"/>
                </a:solidFill>
              </a:rPr>
              <a:t>w latach 2018, 2019 i 2020 r. zorganizowano </a:t>
            </a:r>
            <a:r>
              <a:rPr lang="pl-PL" sz="1800" dirty="0">
                <a:solidFill>
                  <a:prstClr val="black"/>
                </a:solidFill>
              </a:rPr>
              <a:t>3 szkolenia</a:t>
            </a:r>
            <a:r>
              <a:rPr lang="pl-PL" sz="1800" dirty="0" smtClean="0">
                <a:solidFill>
                  <a:prstClr val="black"/>
                </a:solidFill>
              </a:rPr>
              <a:t>:</a:t>
            </a:r>
            <a:endParaRPr lang="pl-PL" sz="1800" dirty="0">
              <a:solidFill>
                <a:prstClr val="black"/>
              </a:solidFill>
            </a:endParaRPr>
          </a:p>
          <a:p>
            <a:pPr marL="457200" indent="-457200">
              <a:buFont typeface="Wingdings" panose="05000000000000000000" pitchFamily="2" charset="2"/>
              <a:buChar char="q"/>
            </a:pPr>
            <a:r>
              <a:rPr lang="pl-PL" sz="1800" dirty="0" smtClean="0"/>
              <a:t>przeszkolono </a:t>
            </a:r>
            <a:r>
              <a:rPr lang="pl-PL" sz="1800" dirty="0"/>
              <a:t>łącznie </a:t>
            </a:r>
            <a:r>
              <a:rPr lang="pl-PL" sz="1800" b="1" dirty="0">
                <a:solidFill>
                  <a:srgbClr val="58AB1B"/>
                </a:solidFill>
              </a:rPr>
              <a:t>34</a:t>
            </a:r>
            <a:r>
              <a:rPr lang="pl-PL" sz="1800" dirty="0"/>
              <a:t> osoby reprezentujące 21 organizacji. </a:t>
            </a:r>
            <a:endParaRPr lang="pl-PL" sz="1800" dirty="0">
              <a:solidFill>
                <a:prstClr val="black"/>
              </a:solidFill>
            </a:endParaRPr>
          </a:p>
          <a:p>
            <a:pPr marL="0" indent="0">
              <a:buFont typeface="Arial" charset="0"/>
              <a:buNone/>
            </a:pPr>
            <a:endParaRPr lang="pl-PL" sz="1800" dirty="0">
              <a:solidFill>
                <a:prstClr val="black"/>
              </a:solidFill>
            </a:endParaRPr>
          </a:p>
        </p:txBody>
      </p:sp>
      <p:pic>
        <p:nvPicPr>
          <p:cNvPr id="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40888" y="3221904"/>
            <a:ext cx="3480484" cy="1944216"/>
          </a:xfrm>
          <a:prstGeom prst="rect">
            <a:avLst/>
          </a:prstGeom>
          <a:noFill/>
          <a:ln>
            <a:noFill/>
          </a:ln>
          <a:effectLst>
            <a:outerShdw blurRad="50800" dist="38100" dir="8100000" algn="tr"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Obraz 2"/>
          <p:cNvPicPr>
            <a:picLocks noChangeAspect="1"/>
          </p:cNvPicPr>
          <p:nvPr/>
        </p:nvPicPr>
        <p:blipFill rotWithShape="1">
          <a:blip r:embed="rId4" cstate="print">
            <a:extLst>
              <a:ext uri="{28A0092B-C50C-407E-A947-70E740481C1C}">
                <a14:useLocalDpi xmlns:a14="http://schemas.microsoft.com/office/drawing/2010/main" val="0"/>
              </a:ext>
            </a:extLst>
          </a:blip>
          <a:srcRect l="4336"/>
          <a:stretch/>
        </p:blipFill>
        <p:spPr>
          <a:xfrm>
            <a:off x="282577" y="3212976"/>
            <a:ext cx="3570292" cy="1953144"/>
          </a:xfrm>
          <a:prstGeom prst="rect">
            <a:avLst/>
          </a:prstGeom>
          <a:effectLst>
            <a:outerShdw blurRad="50800" dist="38100" dir="8100000" algn="tr" rotWithShape="0">
              <a:prstClr val="black">
                <a:alpha val="40000"/>
              </a:prstClr>
            </a:outerShdw>
          </a:effectLst>
        </p:spPr>
      </p:pic>
      <p:sp>
        <p:nvSpPr>
          <p:cNvPr id="8" name="pole tekstowe 7"/>
          <p:cNvSpPr txBox="1"/>
          <p:nvPr/>
        </p:nvSpPr>
        <p:spPr>
          <a:xfrm>
            <a:off x="8704426" y="5377914"/>
            <a:ext cx="338554" cy="1412776"/>
          </a:xfrm>
          <a:prstGeom prst="rect">
            <a:avLst/>
          </a:prstGeom>
          <a:noFill/>
        </p:spPr>
        <p:txBody>
          <a:bodyPr vert="vert270" wrap="square" rtlCol="0">
            <a:spAutoFit/>
          </a:bodyPr>
          <a:lstStyle/>
          <a:p>
            <a:r>
              <a:rPr lang="pl-PL" sz="1000" i="1" dirty="0">
                <a:solidFill>
                  <a:prstClr val="black"/>
                </a:solidFill>
              </a:rPr>
              <a:t>Fot.: GDOŚ </a:t>
            </a:r>
          </a:p>
        </p:txBody>
      </p:sp>
    </p:spTree>
    <p:extLst>
      <p:ext uri="{BB962C8B-B14F-4D97-AF65-F5344CB8AC3E}">
        <p14:creationId xmlns:p14="http://schemas.microsoft.com/office/powerpoint/2010/main" val="185005011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braz 3"/>
          <p:cNvPicPr>
            <a:picLocks noChangeAspect="1"/>
          </p:cNvPicPr>
          <p:nvPr/>
        </p:nvPicPr>
        <p:blipFill rotWithShape="1">
          <a:blip r:embed="rId3" cstate="print">
            <a:extLst>
              <a:ext uri="{28A0092B-C50C-407E-A947-70E740481C1C}">
                <a14:useLocalDpi xmlns:a14="http://schemas.microsoft.com/office/drawing/2010/main" val="0"/>
              </a:ext>
            </a:extLst>
          </a:blip>
          <a:srcRect l="2171" t="12659" r="28842" b="18363"/>
          <a:stretch/>
        </p:blipFill>
        <p:spPr>
          <a:xfrm>
            <a:off x="6679263" y="4149080"/>
            <a:ext cx="2366955" cy="1774988"/>
          </a:xfrm>
          <a:prstGeom prst="rect">
            <a:avLst/>
          </a:prstGeom>
          <a:effectLst>
            <a:outerShdw blurRad="50800" dist="38100" dir="8100000" algn="tr" rotWithShape="0">
              <a:prstClr val="black">
                <a:alpha val="40000"/>
              </a:prstClr>
            </a:outerShdw>
          </a:effectLst>
        </p:spPr>
      </p:pic>
      <p:pic>
        <p:nvPicPr>
          <p:cNvPr id="6" name="Obraz 5"/>
          <p:cNvPicPr>
            <a:picLocks noChangeAspect="1"/>
          </p:cNvPicPr>
          <p:nvPr/>
        </p:nvPicPr>
        <p:blipFill rotWithShape="1">
          <a:blip r:embed="rId4" cstate="print">
            <a:extLst>
              <a:ext uri="{28A0092B-C50C-407E-A947-70E740481C1C}">
                <a14:useLocalDpi xmlns:a14="http://schemas.microsoft.com/office/drawing/2010/main" val="0"/>
              </a:ext>
            </a:extLst>
          </a:blip>
          <a:srcRect l="23225" t="35300" r="11625"/>
          <a:stretch/>
        </p:blipFill>
        <p:spPr>
          <a:xfrm>
            <a:off x="5868144" y="2801621"/>
            <a:ext cx="2353538" cy="1752976"/>
          </a:xfrm>
          <a:prstGeom prst="rect">
            <a:avLst/>
          </a:prstGeom>
          <a:effectLst>
            <a:outerShdw blurRad="50800" dist="38100" dir="8100000" algn="tr" rotWithShape="0">
              <a:prstClr val="black">
                <a:alpha val="40000"/>
              </a:prstClr>
            </a:outerShdw>
          </a:effectLst>
        </p:spPr>
      </p:pic>
      <p:sp>
        <p:nvSpPr>
          <p:cNvPr id="2" name="Tytuł 1"/>
          <p:cNvSpPr>
            <a:spLocks noGrp="1"/>
          </p:cNvSpPr>
          <p:nvPr>
            <p:ph type="title"/>
          </p:nvPr>
        </p:nvSpPr>
        <p:spPr>
          <a:xfrm>
            <a:off x="961897" y="188640"/>
            <a:ext cx="6563072" cy="1143000"/>
          </a:xfrm>
        </p:spPr>
        <p:txBody>
          <a:bodyPr/>
          <a:lstStyle/>
          <a:p>
            <a:pPr algn="l"/>
            <a:r>
              <a:rPr lang="pl-PL" sz="3600" dirty="0"/>
              <a:t>Zielone staże w </a:t>
            </a:r>
            <a:r>
              <a:rPr lang="pl-PL" sz="3600" dirty="0" err="1"/>
              <a:t>rdoś</a:t>
            </a:r>
            <a:endParaRPr lang="pl-PL" sz="3600" dirty="0"/>
          </a:p>
        </p:txBody>
      </p:sp>
      <p:sp>
        <p:nvSpPr>
          <p:cNvPr id="7" name="Tytuł 1"/>
          <p:cNvSpPr txBox="1">
            <a:spLocks/>
          </p:cNvSpPr>
          <p:nvPr/>
        </p:nvSpPr>
        <p:spPr bwMode="auto">
          <a:xfrm>
            <a:off x="467544" y="1844824"/>
            <a:ext cx="5256584" cy="3024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lvl1pPr marL="342900" indent="-342900" algn="l" rtl="0" eaLnBrk="1" fontAlgn="base" hangingPunct="1">
              <a:spcBef>
                <a:spcPct val="20000"/>
              </a:spcBef>
              <a:spcAft>
                <a:spcPct val="0"/>
              </a:spcAft>
              <a:buClr>
                <a:srgbClr val="57AB27"/>
              </a:buClr>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Clr>
                <a:srgbClr val="57AB27"/>
              </a:buClr>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Clr>
                <a:srgbClr val="57AB27"/>
              </a:buClr>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Clr>
                <a:srgbClr val="57AB27"/>
              </a:buClr>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Clr>
                <a:srgbClr val="57AB27"/>
              </a:buClr>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charset="0"/>
              <a:buNone/>
            </a:pPr>
            <a:endParaRPr lang="pl-PL" sz="1800" dirty="0">
              <a:solidFill>
                <a:prstClr val="black"/>
              </a:solidFill>
            </a:endParaRPr>
          </a:p>
          <a:p>
            <a:pPr>
              <a:buFont typeface="Wingdings" panose="05000000000000000000" pitchFamily="2" charset="2"/>
              <a:buChar char="q"/>
            </a:pPr>
            <a:r>
              <a:rPr lang="pl-PL" sz="1800" dirty="0" smtClean="0"/>
              <a:t>zorganizowano dwa cykle 3-miesięcznych staży </a:t>
            </a:r>
            <a:r>
              <a:rPr lang="pl-PL" sz="1800" dirty="0"/>
              <a:t>w 13 regionalnych dyrekcjach ochrony </a:t>
            </a:r>
            <a:r>
              <a:rPr lang="pl-PL" sz="1800" dirty="0" smtClean="0"/>
              <a:t>środowiska </a:t>
            </a:r>
          </a:p>
          <a:p>
            <a:pPr>
              <a:buFont typeface="Wingdings" panose="05000000000000000000" pitchFamily="2" charset="2"/>
              <a:buChar char="q"/>
            </a:pPr>
            <a:r>
              <a:rPr lang="pl-PL" sz="1800" dirty="0" smtClean="0">
                <a:solidFill>
                  <a:prstClr val="black"/>
                </a:solidFill>
              </a:rPr>
              <a:t>odbiorcy</a:t>
            </a:r>
            <a:r>
              <a:rPr lang="pl-PL" sz="1800" dirty="0">
                <a:solidFill>
                  <a:prstClr val="black"/>
                </a:solidFill>
              </a:rPr>
              <a:t>: </a:t>
            </a:r>
            <a:r>
              <a:rPr lang="pl-PL" sz="1800" dirty="0" smtClean="0">
                <a:solidFill>
                  <a:prstClr val="black"/>
                </a:solidFill>
              </a:rPr>
              <a:t>absolwenci</a:t>
            </a:r>
            <a:r>
              <a:rPr lang="pl-PL" sz="1800" dirty="0" smtClean="0">
                <a:solidFill>
                  <a:prstClr val="black"/>
                </a:solidFill>
              </a:rPr>
              <a:t> </a:t>
            </a:r>
            <a:r>
              <a:rPr lang="pl-PL" sz="1800" dirty="0">
                <a:solidFill>
                  <a:prstClr val="black"/>
                </a:solidFill>
              </a:rPr>
              <a:t>i osoby zagrożone wykluczeniem na rynku </a:t>
            </a:r>
            <a:r>
              <a:rPr lang="pl-PL" sz="1800" dirty="0" smtClean="0">
                <a:solidFill>
                  <a:prstClr val="black"/>
                </a:solidFill>
              </a:rPr>
              <a:t>pracy</a:t>
            </a:r>
          </a:p>
          <a:p>
            <a:pPr>
              <a:buFont typeface="Wingdings" panose="05000000000000000000" pitchFamily="2" charset="2"/>
              <a:buChar char="q"/>
            </a:pPr>
            <a:r>
              <a:rPr lang="pl-PL" sz="1800" dirty="0">
                <a:solidFill>
                  <a:prstClr val="black"/>
                </a:solidFill>
              </a:rPr>
              <a:t>s</a:t>
            </a:r>
            <a:r>
              <a:rPr lang="pl-PL" sz="1800" dirty="0" smtClean="0">
                <a:solidFill>
                  <a:prstClr val="black"/>
                </a:solidFill>
              </a:rPr>
              <a:t>taże poprzedzono tygodniowym szkoleniem z zakresu prawnej ochrony przyrody</a:t>
            </a:r>
            <a:endParaRPr lang="pl-PL" sz="1800" dirty="0">
              <a:solidFill>
                <a:prstClr val="black"/>
              </a:solidFill>
            </a:endParaRPr>
          </a:p>
          <a:p>
            <a:pPr>
              <a:buFont typeface="Wingdings" panose="05000000000000000000" pitchFamily="2" charset="2"/>
              <a:buChar char="q"/>
            </a:pPr>
            <a:r>
              <a:rPr lang="pl-PL" sz="1800" dirty="0" smtClean="0">
                <a:solidFill>
                  <a:prstClr val="black"/>
                </a:solidFill>
              </a:rPr>
              <a:t>łącznie </a:t>
            </a:r>
            <a:r>
              <a:rPr lang="pl-PL" sz="1800" b="1" dirty="0">
                <a:solidFill>
                  <a:srgbClr val="58AB1B"/>
                </a:solidFill>
              </a:rPr>
              <a:t>26</a:t>
            </a:r>
            <a:r>
              <a:rPr lang="pl-PL" sz="1800" dirty="0">
                <a:solidFill>
                  <a:prstClr val="black"/>
                </a:solidFill>
              </a:rPr>
              <a:t> stażystów świadczyło pracę </a:t>
            </a:r>
            <a:r>
              <a:rPr lang="pl-PL" sz="1800" dirty="0" smtClean="0">
                <a:solidFill>
                  <a:prstClr val="black"/>
                </a:solidFill>
              </a:rPr>
              <a:t>przez ponad 12 200 godzin </a:t>
            </a:r>
            <a:endParaRPr lang="pl-PL" sz="1800" dirty="0">
              <a:solidFill>
                <a:prstClr val="black"/>
              </a:solidFill>
            </a:endParaRPr>
          </a:p>
          <a:p>
            <a:pPr>
              <a:buFont typeface="Wingdings" panose="05000000000000000000" pitchFamily="2" charset="2"/>
              <a:buChar char="q"/>
            </a:pPr>
            <a:endParaRPr lang="pl-PL" sz="1800" dirty="0">
              <a:solidFill>
                <a:prstClr val="black"/>
              </a:solidFill>
            </a:endParaRPr>
          </a:p>
        </p:txBody>
      </p:sp>
      <p:pic>
        <p:nvPicPr>
          <p:cNvPr id="3" name="Obraz 2"/>
          <p:cNvPicPr>
            <a:picLocks noChangeAspect="1"/>
          </p:cNvPicPr>
          <p:nvPr/>
        </p:nvPicPr>
        <p:blipFill rotWithShape="1">
          <a:blip r:embed="rId5" cstate="print">
            <a:extLst>
              <a:ext uri="{28A0092B-C50C-407E-A947-70E740481C1C}">
                <a14:useLocalDpi xmlns:a14="http://schemas.microsoft.com/office/drawing/2010/main" val="0"/>
              </a:ext>
            </a:extLst>
          </a:blip>
          <a:srcRect l="26702" t="26182"/>
          <a:stretch/>
        </p:blipFill>
        <p:spPr>
          <a:xfrm>
            <a:off x="6668422" y="1331640"/>
            <a:ext cx="2349958" cy="1774988"/>
          </a:xfrm>
          <a:prstGeom prst="rect">
            <a:avLst/>
          </a:prstGeom>
          <a:effectLst>
            <a:outerShdw blurRad="50800" dist="38100" dir="8100000" algn="tr" rotWithShape="0">
              <a:prstClr val="black">
                <a:alpha val="40000"/>
              </a:prstClr>
            </a:outerShdw>
          </a:effectLst>
        </p:spPr>
      </p:pic>
      <p:sp>
        <p:nvSpPr>
          <p:cNvPr id="12" name="pole tekstowe 11"/>
          <p:cNvSpPr txBox="1"/>
          <p:nvPr/>
        </p:nvSpPr>
        <p:spPr>
          <a:xfrm>
            <a:off x="8704426" y="5377914"/>
            <a:ext cx="338554" cy="1412776"/>
          </a:xfrm>
          <a:prstGeom prst="rect">
            <a:avLst/>
          </a:prstGeom>
          <a:noFill/>
        </p:spPr>
        <p:txBody>
          <a:bodyPr vert="vert270" wrap="square" rtlCol="0">
            <a:spAutoFit/>
          </a:bodyPr>
          <a:lstStyle/>
          <a:p>
            <a:r>
              <a:rPr lang="pl-PL" sz="1000" i="1" dirty="0">
                <a:solidFill>
                  <a:prstClr val="black"/>
                </a:solidFill>
              </a:rPr>
              <a:t>Fot.: GDOŚ </a:t>
            </a:r>
          </a:p>
        </p:txBody>
      </p:sp>
    </p:spTree>
    <p:extLst>
      <p:ext uri="{BB962C8B-B14F-4D97-AF65-F5344CB8AC3E}">
        <p14:creationId xmlns:p14="http://schemas.microsoft.com/office/powerpoint/2010/main" val="84071821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ytuł 1"/>
          <p:cNvSpPr txBox="1">
            <a:spLocks/>
          </p:cNvSpPr>
          <p:nvPr/>
        </p:nvSpPr>
        <p:spPr bwMode="auto">
          <a:xfrm>
            <a:off x="2699792" y="548680"/>
            <a:ext cx="5987008"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Arial" charset="0"/>
              </a:defRPr>
            </a:lvl2pPr>
            <a:lvl3pPr algn="ctr" rtl="0" eaLnBrk="1" fontAlgn="base" hangingPunct="1">
              <a:spcBef>
                <a:spcPct val="0"/>
              </a:spcBef>
              <a:spcAft>
                <a:spcPct val="0"/>
              </a:spcAft>
              <a:defRPr sz="4400">
                <a:solidFill>
                  <a:schemeClr val="tx1"/>
                </a:solidFill>
                <a:latin typeface="Arial" charset="0"/>
              </a:defRPr>
            </a:lvl3pPr>
            <a:lvl4pPr algn="ctr" rtl="0" eaLnBrk="1" fontAlgn="base" hangingPunct="1">
              <a:spcBef>
                <a:spcPct val="0"/>
              </a:spcBef>
              <a:spcAft>
                <a:spcPct val="0"/>
              </a:spcAft>
              <a:defRPr sz="4400">
                <a:solidFill>
                  <a:schemeClr val="tx1"/>
                </a:solidFill>
                <a:latin typeface="Arial" charset="0"/>
              </a:defRPr>
            </a:lvl4pPr>
            <a:lvl5pPr algn="ctr" rtl="0" eaLnBrk="1" fontAlgn="base" hangingPunct="1">
              <a:spcBef>
                <a:spcPct val="0"/>
              </a:spcBef>
              <a:spcAft>
                <a:spcPct val="0"/>
              </a:spcAft>
              <a:defRPr sz="4400">
                <a:solidFill>
                  <a:schemeClr val="tx1"/>
                </a:solidFill>
                <a:latin typeface="Arial"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a:lstStyle>
          <a:p>
            <a:pPr algn="r"/>
            <a:r>
              <a:rPr lang="pl-PL" sz="3600" dirty="0"/>
              <a:t>Materiały promujące tematykę i działania projektu</a:t>
            </a:r>
          </a:p>
        </p:txBody>
      </p:sp>
      <p:sp>
        <p:nvSpPr>
          <p:cNvPr id="8" name="pole tekstowe 7"/>
          <p:cNvSpPr txBox="1"/>
          <p:nvPr/>
        </p:nvSpPr>
        <p:spPr>
          <a:xfrm>
            <a:off x="323528" y="1864271"/>
            <a:ext cx="7272808" cy="923330"/>
          </a:xfrm>
          <a:prstGeom prst="rect">
            <a:avLst/>
          </a:prstGeom>
          <a:noFill/>
        </p:spPr>
        <p:txBody>
          <a:bodyPr wrap="square" rtlCol="0">
            <a:spAutoFit/>
          </a:bodyPr>
          <a:lstStyle/>
          <a:p>
            <a:pPr marL="742950" lvl="1" indent="-285750">
              <a:buClr>
                <a:srgbClr val="58AB1B"/>
              </a:buClr>
              <a:buFont typeface="Wingdings" panose="05000000000000000000" pitchFamily="2" charset="2"/>
              <a:buChar char="q"/>
            </a:pPr>
            <a:r>
              <a:rPr lang="pl-PL" dirty="0"/>
              <a:t>Strona internetowa - </a:t>
            </a:r>
            <a:r>
              <a:rPr lang="pl-PL" b="1" dirty="0" smtClean="0">
                <a:solidFill>
                  <a:srgbClr val="58AB1B"/>
                </a:solidFill>
              </a:rPr>
              <a:t>26 571 </a:t>
            </a:r>
            <a:r>
              <a:rPr lang="pl-PL" dirty="0" smtClean="0"/>
              <a:t>odsłon</a:t>
            </a:r>
          </a:p>
          <a:p>
            <a:pPr marL="742950" lvl="1" indent="-285750">
              <a:buClr>
                <a:srgbClr val="58AB1B"/>
              </a:buClr>
              <a:buFont typeface="Wingdings" panose="05000000000000000000" pitchFamily="2" charset="2"/>
              <a:buChar char="q"/>
            </a:pPr>
            <a:r>
              <a:rPr lang="pl-PL" dirty="0" smtClean="0"/>
              <a:t>Zbiór orzeczeń sądowych z zakresu prawnej ochrony przyrody</a:t>
            </a:r>
          </a:p>
          <a:p>
            <a:pPr marL="742950" lvl="1" indent="-285750">
              <a:buClr>
                <a:srgbClr val="58AB1B"/>
              </a:buClr>
              <a:buFont typeface="Wingdings" panose="05000000000000000000" pitchFamily="2" charset="2"/>
              <a:buChar char="q"/>
            </a:pPr>
            <a:r>
              <a:rPr lang="pl-PL" dirty="0" smtClean="0"/>
              <a:t>Glosariusz podstawowych pojęć z zakresu ochrony przyrody</a:t>
            </a:r>
            <a:endParaRPr lang="pl-PL" dirty="0"/>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66006" y="2960192"/>
            <a:ext cx="5187851" cy="2417590"/>
          </a:xfrm>
          <a:prstGeom prst="rect">
            <a:avLst/>
          </a:prstGeom>
          <a:ln w="3175">
            <a:solidFill>
              <a:schemeClr val="bg1">
                <a:lumMod val="85000"/>
              </a:schemeClr>
            </a:solidFill>
            <a:miter lim="800000"/>
            <a:headEnd/>
            <a:tailEnd/>
          </a:ln>
          <a:effectLst>
            <a:outerShdw blurRad="50800" dist="38100" dir="8100000" algn="tr" rotWithShape="0">
              <a:prstClr val="black">
                <a:alpha val="40000"/>
              </a:prstClr>
            </a:out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48804618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ytuł 1"/>
          <p:cNvSpPr txBox="1">
            <a:spLocks/>
          </p:cNvSpPr>
          <p:nvPr/>
        </p:nvSpPr>
        <p:spPr bwMode="auto">
          <a:xfrm>
            <a:off x="2699792" y="548680"/>
            <a:ext cx="5987008"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Arial" charset="0"/>
              </a:defRPr>
            </a:lvl2pPr>
            <a:lvl3pPr algn="ctr" rtl="0" eaLnBrk="1" fontAlgn="base" hangingPunct="1">
              <a:spcBef>
                <a:spcPct val="0"/>
              </a:spcBef>
              <a:spcAft>
                <a:spcPct val="0"/>
              </a:spcAft>
              <a:defRPr sz="4400">
                <a:solidFill>
                  <a:schemeClr val="tx1"/>
                </a:solidFill>
                <a:latin typeface="Arial" charset="0"/>
              </a:defRPr>
            </a:lvl3pPr>
            <a:lvl4pPr algn="ctr" rtl="0" eaLnBrk="1" fontAlgn="base" hangingPunct="1">
              <a:spcBef>
                <a:spcPct val="0"/>
              </a:spcBef>
              <a:spcAft>
                <a:spcPct val="0"/>
              </a:spcAft>
              <a:defRPr sz="4400">
                <a:solidFill>
                  <a:schemeClr val="tx1"/>
                </a:solidFill>
                <a:latin typeface="Arial" charset="0"/>
              </a:defRPr>
            </a:lvl4pPr>
            <a:lvl5pPr algn="ctr" rtl="0" eaLnBrk="1" fontAlgn="base" hangingPunct="1">
              <a:spcBef>
                <a:spcPct val="0"/>
              </a:spcBef>
              <a:spcAft>
                <a:spcPct val="0"/>
              </a:spcAft>
              <a:defRPr sz="4400">
                <a:solidFill>
                  <a:schemeClr val="tx1"/>
                </a:solidFill>
                <a:latin typeface="Arial"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a:lstStyle>
          <a:p>
            <a:pPr algn="r"/>
            <a:r>
              <a:rPr lang="pl-PL" sz="3600" dirty="0"/>
              <a:t>Komunikacja projektu</a:t>
            </a: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0145" y="4356552"/>
            <a:ext cx="2795671" cy="1312102"/>
          </a:xfrm>
          <a:prstGeom prst="rect">
            <a:avLst/>
          </a:prstGeom>
          <a:effectLst>
            <a:outerShdw blurRad="50800" dist="38100" dir="8100000" algn="tr"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49523" y="4370353"/>
            <a:ext cx="2854925" cy="1318112"/>
          </a:xfrm>
          <a:prstGeom prst="rect">
            <a:avLst/>
          </a:prstGeom>
          <a:effectLst>
            <a:outerShdw blurRad="50800" dist="38100" dir="8100000" algn="tr"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7"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81531" y="4370353"/>
            <a:ext cx="2732077" cy="1298301"/>
          </a:xfrm>
          <a:prstGeom prst="rect">
            <a:avLst/>
          </a:prstGeom>
          <a:effectLst>
            <a:outerShdw blurRad="50800" dist="38100" dir="8100000" algn="tr"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pole tekstowe 9"/>
          <p:cNvSpPr txBox="1"/>
          <p:nvPr/>
        </p:nvSpPr>
        <p:spPr>
          <a:xfrm>
            <a:off x="323528" y="1864271"/>
            <a:ext cx="8280920" cy="1754326"/>
          </a:xfrm>
          <a:prstGeom prst="rect">
            <a:avLst/>
          </a:prstGeom>
          <a:noFill/>
        </p:spPr>
        <p:txBody>
          <a:bodyPr wrap="square" rtlCol="0">
            <a:spAutoFit/>
          </a:bodyPr>
          <a:lstStyle/>
          <a:p>
            <a:pPr marL="742950" lvl="1" indent="-285750">
              <a:buClr>
                <a:srgbClr val="58AB1B"/>
              </a:buClr>
              <a:buFont typeface="Wingdings" panose="05000000000000000000" pitchFamily="2" charset="2"/>
              <a:buChar char="q"/>
            </a:pPr>
            <a:r>
              <a:rPr lang="pl-PL" dirty="0"/>
              <a:t>realizacja kampanii informacyjno-edukacyjnej w mediach społecznościowych w </a:t>
            </a:r>
            <a:r>
              <a:rPr lang="pl-PL" dirty="0" smtClean="0"/>
              <a:t>2020 </a:t>
            </a:r>
            <a:r>
              <a:rPr lang="pl-PL" dirty="0"/>
              <a:t>r.</a:t>
            </a:r>
          </a:p>
          <a:p>
            <a:pPr marL="742950" lvl="1" indent="-285750">
              <a:buClr>
                <a:srgbClr val="58AB1B"/>
              </a:buClr>
              <a:buFont typeface="Wingdings" panose="05000000000000000000" pitchFamily="2" charset="2"/>
              <a:buChar char="q"/>
            </a:pPr>
            <a:r>
              <a:rPr lang="pl-PL" dirty="0"/>
              <a:t>realizacja kampanii informacyjno-edukacyjnej w środkach transportu w 6 największych miastach Polski w </a:t>
            </a:r>
            <a:r>
              <a:rPr lang="pl-PL" dirty="0" smtClean="0"/>
              <a:t>2020 </a:t>
            </a:r>
            <a:r>
              <a:rPr lang="pl-PL" dirty="0"/>
              <a:t>r. </a:t>
            </a:r>
          </a:p>
          <a:p>
            <a:pPr marL="742950" lvl="1" indent="-285750">
              <a:buClr>
                <a:srgbClr val="58AB1B"/>
              </a:buClr>
              <a:buFont typeface="Wingdings" panose="05000000000000000000" pitchFamily="2" charset="2"/>
              <a:buChar char="q"/>
            </a:pPr>
            <a:r>
              <a:rPr lang="pl-PL" dirty="0"/>
              <a:t>kampania dotarła do </a:t>
            </a:r>
            <a:r>
              <a:rPr lang="pl-PL" dirty="0" smtClean="0">
                <a:effectLst/>
                <a:latin typeface="+mj-lt"/>
                <a:ea typeface="Calibri" panose="020F0502020204030204" pitchFamily="34" charset="0"/>
                <a:cs typeface="Times New Roman" panose="02020603050405020304" pitchFamily="18" charset="0"/>
              </a:rPr>
              <a:t>ok. 150 tys. użytkowników </a:t>
            </a:r>
            <a:r>
              <a:rPr lang="pl-PL" dirty="0">
                <a:effectLst/>
                <a:latin typeface="+mj-lt"/>
                <a:ea typeface="Calibri" panose="020F0502020204030204" pitchFamily="34" charset="0"/>
                <a:cs typeface="Times New Roman" panose="02020603050405020304" pitchFamily="18" charset="0"/>
              </a:rPr>
              <a:t>Facebooka</a:t>
            </a:r>
            <a:r>
              <a:rPr lang="pl-PL" dirty="0">
                <a:latin typeface="+mj-lt"/>
              </a:rPr>
              <a:t> </a:t>
            </a:r>
            <a:r>
              <a:rPr lang="pl-PL" dirty="0" smtClean="0">
                <a:latin typeface="+mj-lt"/>
              </a:rPr>
              <a:t>i ok. 43 tys. </a:t>
            </a:r>
            <a:r>
              <a:rPr lang="pl-PL" dirty="0" smtClean="0">
                <a:latin typeface="+mj-lt"/>
              </a:rPr>
              <a:t>użytkowników </a:t>
            </a:r>
            <a:r>
              <a:rPr lang="pl-PL" dirty="0">
                <a:latin typeface="+mj-lt"/>
              </a:rPr>
              <a:t>YouTube</a:t>
            </a:r>
          </a:p>
        </p:txBody>
      </p:sp>
    </p:spTree>
    <p:extLst>
      <p:ext uri="{BB962C8B-B14F-4D97-AF65-F5344CB8AC3E}">
        <p14:creationId xmlns:p14="http://schemas.microsoft.com/office/powerpoint/2010/main" val="250305991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b="1" dirty="0" smtClean="0">
                <a:latin typeface="Arial" panose="020B0604020202020204" pitchFamily="34" charset="0"/>
                <a:cs typeface="Arial" panose="020B0604020202020204" pitchFamily="34" charset="0"/>
              </a:rPr>
              <a:t>Badanie ex-post</a:t>
            </a:r>
            <a:endParaRPr lang="pl-PL" dirty="0">
              <a:latin typeface="Arial" panose="020B0604020202020204" pitchFamily="34" charset="0"/>
              <a:cs typeface="Arial" panose="020B0604020202020204" pitchFamily="34" charset="0"/>
            </a:endParaRPr>
          </a:p>
        </p:txBody>
      </p:sp>
      <p:sp>
        <p:nvSpPr>
          <p:cNvPr id="3" name="Symbol zastępczy zawartości 2"/>
          <p:cNvSpPr>
            <a:spLocks noGrp="1"/>
          </p:cNvSpPr>
          <p:nvPr>
            <p:ph idx="1"/>
          </p:nvPr>
        </p:nvSpPr>
        <p:spPr/>
        <p:txBody>
          <a:bodyPr/>
          <a:lstStyle/>
          <a:p>
            <a:r>
              <a:rPr lang="pl-PL" sz="2400" dirty="0"/>
              <a:t>Celem badania było podsumowanie i ocena rezultatów poszczególnych działań projektowych pod względem efektywności realizacji celów. Ocenie podlegała również skuteczność osiągnięcia zakładanych rezultatów oraz rozwiązań zdiagnozowanych problemów środowiskowych poprzez porównanie tego, co powinno zostać osiągnięte dzięki określonym działaniom (analiza wyników ewaluacji ex </a:t>
            </a:r>
            <a:r>
              <a:rPr lang="pl-PL" sz="2400" dirty="0" err="1"/>
              <a:t>ante</a:t>
            </a:r>
            <a:r>
              <a:rPr lang="pl-PL" sz="2400" dirty="0"/>
              <a:t>, a także analiza ewaluacji on-</a:t>
            </a:r>
            <a:r>
              <a:rPr lang="pl-PL" sz="2400" dirty="0" err="1"/>
              <a:t>going</a:t>
            </a:r>
            <a:r>
              <a:rPr lang="pl-PL" sz="2400" dirty="0"/>
              <a:t>), z tym, co faktycznie osiągnięto.</a:t>
            </a:r>
          </a:p>
          <a:p>
            <a:endParaRPr lang="pl-PL" sz="2400" dirty="0"/>
          </a:p>
        </p:txBody>
      </p:sp>
    </p:spTree>
    <p:extLst>
      <p:ext uri="{BB962C8B-B14F-4D97-AF65-F5344CB8AC3E}">
        <p14:creationId xmlns:p14="http://schemas.microsoft.com/office/powerpoint/2010/main" val="25370029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rostokąt 4"/>
          <p:cNvSpPr/>
          <p:nvPr/>
        </p:nvSpPr>
        <p:spPr>
          <a:xfrm>
            <a:off x="0" y="827222"/>
            <a:ext cx="9144000" cy="1306902"/>
          </a:xfrm>
          <a:prstGeom prst="rect">
            <a:avLst/>
          </a:prstGeom>
          <a:solidFill>
            <a:schemeClr val="accent5"/>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pl-PL" dirty="0"/>
          </a:p>
        </p:txBody>
      </p:sp>
      <p:sp>
        <p:nvSpPr>
          <p:cNvPr id="2" name="Tytuł 1"/>
          <p:cNvSpPr>
            <a:spLocks noGrp="1"/>
          </p:cNvSpPr>
          <p:nvPr>
            <p:ph type="title"/>
          </p:nvPr>
        </p:nvSpPr>
        <p:spPr>
          <a:xfrm>
            <a:off x="994714" y="983587"/>
            <a:ext cx="7886700" cy="994172"/>
          </a:xfrm>
        </p:spPr>
        <p:txBody>
          <a:bodyPr/>
          <a:lstStyle/>
          <a:p>
            <a:r>
              <a:rPr lang="pl-PL" b="1" dirty="0">
                <a:solidFill>
                  <a:schemeClr val="bg1"/>
                </a:solidFill>
                <a:latin typeface="Myriad Pro" panose="020B0703030403020204" pitchFamily="34" charset="0"/>
              </a:rPr>
              <a:t>Zarys metodologiczny</a:t>
            </a:r>
            <a:endParaRPr lang="pl-PL" b="1" dirty="0">
              <a:solidFill>
                <a:schemeClr val="accent2"/>
              </a:solidFill>
              <a:latin typeface="Myriad Pro" panose="020B0703030403020204" pitchFamily="34" charset="0"/>
            </a:endParaRPr>
          </a:p>
        </p:txBody>
      </p:sp>
      <p:sp>
        <p:nvSpPr>
          <p:cNvPr id="6" name="pole tekstowe 5">
            <a:extLst>
              <a:ext uri="{FF2B5EF4-FFF2-40B4-BE49-F238E27FC236}">
                <a16:creationId xmlns:a16="http://schemas.microsoft.com/office/drawing/2014/main" xmlns="" id="{16FE0ED3-860A-44BA-B5D3-DDA390ECE8BA}"/>
              </a:ext>
            </a:extLst>
          </p:cNvPr>
          <p:cNvSpPr txBox="1"/>
          <p:nvPr/>
        </p:nvSpPr>
        <p:spPr>
          <a:xfrm>
            <a:off x="1" y="2272059"/>
            <a:ext cx="9144000" cy="369332"/>
          </a:xfrm>
          <a:prstGeom prst="rect">
            <a:avLst/>
          </a:prstGeom>
          <a:noFill/>
        </p:spPr>
        <p:txBody>
          <a:bodyPr wrap="square">
            <a:spAutoFit/>
          </a:bodyPr>
          <a:lstStyle/>
          <a:p>
            <a:pPr algn="ctr"/>
            <a:r>
              <a:rPr lang="pl-PL" b="1" dirty="0">
                <a:solidFill>
                  <a:schemeClr val="accent5"/>
                </a:solidFill>
              </a:rPr>
              <a:t>Metody badawcze</a:t>
            </a:r>
            <a:endParaRPr lang="pl-PL" dirty="0">
              <a:solidFill>
                <a:schemeClr val="accent5"/>
              </a:solidFill>
            </a:endParaRPr>
          </a:p>
        </p:txBody>
      </p:sp>
      <p:graphicFrame>
        <p:nvGraphicFramePr>
          <p:cNvPr id="8" name="Diagram 7">
            <a:extLst>
              <a:ext uri="{FF2B5EF4-FFF2-40B4-BE49-F238E27FC236}">
                <a16:creationId xmlns:a16="http://schemas.microsoft.com/office/drawing/2014/main" xmlns="" id="{D25937AC-D1FC-46CB-A417-F89538561F96}"/>
              </a:ext>
            </a:extLst>
          </p:cNvPr>
          <p:cNvGraphicFramePr/>
          <p:nvPr>
            <p:extLst/>
          </p:nvPr>
        </p:nvGraphicFramePr>
        <p:xfrm>
          <a:off x="2470212" y="2606386"/>
          <a:ext cx="4740676" cy="32680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70236879"/>
      </p:ext>
    </p:extLst>
  </p:cSld>
  <p:clrMapOvr>
    <a:masterClrMapping/>
  </p:clrMapOvr>
  <p:transition spd="med">
    <p:pull/>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rostokąt 4"/>
          <p:cNvSpPr/>
          <p:nvPr/>
        </p:nvSpPr>
        <p:spPr>
          <a:xfrm>
            <a:off x="-516" y="857250"/>
            <a:ext cx="4524191" cy="1306902"/>
          </a:xfrm>
          <a:prstGeom prst="rect">
            <a:avLst/>
          </a:prstGeom>
          <a:solidFill>
            <a:schemeClr val="accent5"/>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pl-PL" dirty="0"/>
          </a:p>
        </p:txBody>
      </p:sp>
      <p:sp>
        <p:nvSpPr>
          <p:cNvPr id="2" name="Tytuł 1"/>
          <p:cNvSpPr>
            <a:spLocks noGrp="1"/>
          </p:cNvSpPr>
          <p:nvPr>
            <p:ph type="title"/>
          </p:nvPr>
        </p:nvSpPr>
        <p:spPr>
          <a:xfrm>
            <a:off x="175843" y="983587"/>
            <a:ext cx="4222736" cy="994172"/>
          </a:xfrm>
        </p:spPr>
        <p:txBody>
          <a:bodyPr>
            <a:noAutofit/>
          </a:bodyPr>
          <a:lstStyle/>
          <a:p>
            <a:pPr algn="ctr"/>
            <a:r>
              <a:rPr lang="pl-PL" sz="1500" b="1" dirty="0">
                <a:solidFill>
                  <a:schemeClr val="bg1"/>
                </a:solidFill>
                <a:latin typeface="Myriad Pro" panose="020B0703030403020204" pitchFamily="34" charset="0"/>
              </a:rPr>
              <a:t>Jak Pan/Pani uważa, w jakim stopniu uczestnictwo w projekcie przyczyniło się do zwiększenia Pana/Pani poziomu wiedzy dotyczącej ochrony przyrody, w tym sieci Natura 2000?</a:t>
            </a:r>
            <a:endParaRPr lang="pl-PL" sz="1500" b="1" dirty="0">
              <a:solidFill>
                <a:schemeClr val="accent2"/>
              </a:solidFill>
              <a:latin typeface="Myriad Pro" panose="020B0703030403020204" pitchFamily="34" charset="0"/>
            </a:endParaRPr>
          </a:p>
        </p:txBody>
      </p:sp>
      <p:sp>
        <p:nvSpPr>
          <p:cNvPr id="18" name="Prostokąt 17">
            <a:extLst>
              <a:ext uri="{FF2B5EF4-FFF2-40B4-BE49-F238E27FC236}">
                <a16:creationId xmlns:a16="http://schemas.microsoft.com/office/drawing/2014/main" xmlns="" id="{B2BCD1AD-EF7A-4889-AADB-71C42D5294DC}"/>
              </a:ext>
            </a:extLst>
          </p:cNvPr>
          <p:cNvSpPr/>
          <p:nvPr/>
        </p:nvSpPr>
        <p:spPr>
          <a:xfrm>
            <a:off x="4620325" y="857250"/>
            <a:ext cx="4524191" cy="1306902"/>
          </a:xfrm>
          <a:prstGeom prst="rect">
            <a:avLst/>
          </a:prstGeom>
          <a:solidFill>
            <a:schemeClr val="accent5"/>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pl-PL" dirty="0"/>
          </a:p>
        </p:txBody>
      </p:sp>
      <p:sp>
        <p:nvSpPr>
          <p:cNvPr id="19" name="Tytuł 1">
            <a:extLst>
              <a:ext uri="{FF2B5EF4-FFF2-40B4-BE49-F238E27FC236}">
                <a16:creationId xmlns:a16="http://schemas.microsoft.com/office/drawing/2014/main" xmlns="" id="{D33FD366-3581-43DC-9E42-22241FC5412F}"/>
              </a:ext>
            </a:extLst>
          </p:cNvPr>
          <p:cNvSpPr txBox="1">
            <a:spLocks/>
          </p:cNvSpPr>
          <p:nvPr/>
        </p:nvSpPr>
        <p:spPr>
          <a:xfrm>
            <a:off x="4771053" y="1015711"/>
            <a:ext cx="4222736" cy="994172"/>
          </a:xfrm>
          <a:prstGeom prst="rect">
            <a:avLst/>
          </a:prstGeom>
        </p:spPr>
        <p:txBody>
          <a:bodyPr vert="horz" lIns="68580" tIns="34290" rIns="68580" bIns="3429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pl-PL" sz="1500" b="1" dirty="0">
                <a:solidFill>
                  <a:schemeClr val="bg1"/>
                </a:solidFill>
                <a:latin typeface="Myriad Pro" panose="020B0703030403020204" pitchFamily="34" charset="0"/>
              </a:rPr>
              <a:t>W jakim stopniu określiłby/aby Pan/Pani swoją znajomość przepisów prawnych dotyczących ochrony przyrody po udziale w projekcie?</a:t>
            </a:r>
            <a:endParaRPr lang="pl-PL" sz="1500" b="1" dirty="0">
              <a:solidFill>
                <a:schemeClr val="accent2"/>
              </a:solidFill>
              <a:latin typeface="Myriad Pro" panose="020B0703030403020204" pitchFamily="34" charset="0"/>
            </a:endParaRPr>
          </a:p>
        </p:txBody>
      </p:sp>
      <p:graphicFrame>
        <p:nvGraphicFramePr>
          <p:cNvPr id="11" name="Wykres 10">
            <a:extLst>
              <a:ext uri="{FF2B5EF4-FFF2-40B4-BE49-F238E27FC236}">
                <a16:creationId xmlns:a16="http://schemas.microsoft.com/office/drawing/2014/main" xmlns="" id="{ADD59F68-C0C4-481A-9F01-D282CB809DC9}"/>
              </a:ext>
            </a:extLst>
          </p:cNvPr>
          <p:cNvGraphicFramePr/>
          <p:nvPr>
            <p:extLst>
              <p:ext uri="{D42A27DB-BD31-4B8C-83A1-F6EECF244321}">
                <p14:modId xmlns:p14="http://schemas.microsoft.com/office/powerpoint/2010/main" val="838925561"/>
              </p:ext>
            </p:extLst>
          </p:nvPr>
        </p:nvGraphicFramePr>
        <p:xfrm>
          <a:off x="283779" y="2233328"/>
          <a:ext cx="4114800" cy="277984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2" name="Wykres 11">
            <a:extLst>
              <a:ext uri="{FF2B5EF4-FFF2-40B4-BE49-F238E27FC236}">
                <a16:creationId xmlns:a16="http://schemas.microsoft.com/office/drawing/2014/main" xmlns="" id="{FEE83C64-ABEB-4410-9613-269BA16DAE8D}"/>
              </a:ext>
            </a:extLst>
          </p:cNvPr>
          <p:cNvGraphicFramePr/>
          <p:nvPr>
            <p:extLst>
              <p:ext uri="{D42A27DB-BD31-4B8C-83A1-F6EECF244321}">
                <p14:modId xmlns:p14="http://schemas.microsoft.com/office/powerpoint/2010/main" val="2809930335"/>
              </p:ext>
            </p:extLst>
          </p:nvPr>
        </p:nvGraphicFramePr>
        <p:xfrm>
          <a:off x="4685190" y="2198739"/>
          <a:ext cx="4114800" cy="2814437"/>
        </p:xfrm>
        <a:graphic>
          <a:graphicData uri="http://schemas.openxmlformats.org/drawingml/2006/chart">
            <c:chart xmlns:c="http://schemas.openxmlformats.org/drawingml/2006/chart" xmlns:r="http://schemas.openxmlformats.org/officeDocument/2006/relationships" r:id="rId3"/>
          </a:graphicData>
        </a:graphic>
      </p:graphicFrame>
      <p:sp>
        <p:nvSpPr>
          <p:cNvPr id="14" name="pole tekstowe 13">
            <a:extLst>
              <a:ext uri="{FF2B5EF4-FFF2-40B4-BE49-F238E27FC236}">
                <a16:creationId xmlns:a16="http://schemas.microsoft.com/office/drawing/2014/main" xmlns="" id="{30CFCB0F-326F-4D32-8992-0D8C5C670209}"/>
              </a:ext>
            </a:extLst>
          </p:cNvPr>
          <p:cNvSpPr txBox="1"/>
          <p:nvPr/>
        </p:nvSpPr>
        <p:spPr>
          <a:xfrm>
            <a:off x="205651" y="5109850"/>
            <a:ext cx="8732699" cy="646331"/>
          </a:xfrm>
          <a:prstGeom prst="rect">
            <a:avLst/>
          </a:prstGeom>
          <a:noFill/>
        </p:spPr>
        <p:txBody>
          <a:bodyPr wrap="square">
            <a:spAutoFit/>
          </a:bodyPr>
          <a:lstStyle/>
          <a:p>
            <a:pPr marL="411480" marR="411480" algn="ctr">
              <a:lnSpc>
                <a:spcPct val="150000"/>
              </a:lnSpc>
              <a:spcBef>
                <a:spcPts val="1350"/>
              </a:spcBef>
              <a:spcAft>
                <a:spcPts val="1350"/>
              </a:spcAft>
            </a:pPr>
            <a:r>
              <a:rPr lang="pl-PL" sz="1200" i="1" dirty="0">
                <a:solidFill>
                  <a:srgbClr val="4472C4"/>
                </a:solidFill>
                <a:latin typeface="Calibri" panose="020F0502020204030204" pitchFamily="34" charset="0"/>
                <a:ea typeface="Calibri" panose="020F0502020204030204" pitchFamily="34" charset="0"/>
                <a:cs typeface="Times New Roman" panose="02020603050405020304" pitchFamily="18" charset="0"/>
              </a:rPr>
              <a:t>„Korzyści z projektu to przede wszystkim wkład merytoryczny wykładowców, tematyka poruszana na zajęciach, dzięki wiedzy, którą uzyskałem, mogę tę wiedzę wykorzystywać w praktyce, prowadząc postępowanie.”</a:t>
            </a:r>
          </a:p>
        </p:txBody>
      </p:sp>
      <p:sp>
        <p:nvSpPr>
          <p:cNvPr id="15" name="pole tekstowe 14">
            <a:extLst>
              <a:ext uri="{FF2B5EF4-FFF2-40B4-BE49-F238E27FC236}">
                <a16:creationId xmlns:a16="http://schemas.microsoft.com/office/drawing/2014/main" xmlns="" id="{684B4009-18D9-4CEE-9C52-728C4A138CB9}"/>
              </a:ext>
            </a:extLst>
          </p:cNvPr>
          <p:cNvSpPr txBox="1"/>
          <p:nvPr/>
        </p:nvSpPr>
        <p:spPr>
          <a:xfrm>
            <a:off x="5646198" y="5731917"/>
            <a:ext cx="1584665" cy="207749"/>
          </a:xfrm>
          <a:prstGeom prst="rect">
            <a:avLst/>
          </a:prstGeom>
          <a:noFill/>
        </p:spPr>
        <p:txBody>
          <a:bodyPr wrap="square">
            <a:spAutoFit/>
          </a:bodyPr>
          <a:lstStyle/>
          <a:p>
            <a:pPr>
              <a:spcAft>
                <a:spcPts val="450"/>
              </a:spcAft>
            </a:pPr>
            <a:r>
              <a:rPr lang="pl-PL" sz="750" i="1" dirty="0">
                <a:latin typeface="Times New Roman" panose="02020603050405020304" pitchFamily="18" charset="0"/>
                <a:ea typeface="Calibri" panose="020F0502020204030204" pitchFamily="34" charset="0"/>
                <a:cs typeface="Times New Roman" panose="02020603050405020304" pitchFamily="18" charset="0"/>
              </a:rPr>
              <a:t>Respondent badania IDI</a:t>
            </a:r>
          </a:p>
        </p:txBody>
      </p:sp>
    </p:spTree>
    <p:extLst>
      <p:ext uri="{BB962C8B-B14F-4D97-AF65-F5344CB8AC3E}">
        <p14:creationId xmlns:p14="http://schemas.microsoft.com/office/powerpoint/2010/main" val="3619938627"/>
      </p:ext>
    </p:extLst>
  </p:cSld>
  <p:clrMapOvr>
    <a:masterClrMapping/>
  </p:clrMapOvr>
  <p:transition spd="med">
    <p:pull/>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rostokąt 4"/>
          <p:cNvSpPr/>
          <p:nvPr/>
        </p:nvSpPr>
        <p:spPr>
          <a:xfrm>
            <a:off x="0" y="1480673"/>
            <a:ext cx="3169385" cy="1306902"/>
          </a:xfrm>
          <a:prstGeom prst="rect">
            <a:avLst/>
          </a:prstGeom>
          <a:solidFill>
            <a:schemeClr val="accent5"/>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pl-PL" dirty="0"/>
          </a:p>
        </p:txBody>
      </p:sp>
      <p:sp>
        <p:nvSpPr>
          <p:cNvPr id="2" name="Tytuł 1"/>
          <p:cNvSpPr>
            <a:spLocks noGrp="1"/>
          </p:cNvSpPr>
          <p:nvPr>
            <p:ph type="title"/>
          </p:nvPr>
        </p:nvSpPr>
        <p:spPr>
          <a:xfrm>
            <a:off x="104897" y="1634785"/>
            <a:ext cx="2963918" cy="998677"/>
          </a:xfrm>
        </p:spPr>
        <p:txBody>
          <a:bodyPr>
            <a:noAutofit/>
          </a:bodyPr>
          <a:lstStyle/>
          <a:p>
            <a:pPr algn="ctr"/>
            <a:r>
              <a:rPr lang="pl-PL" sz="1350" b="1" dirty="0">
                <a:solidFill>
                  <a:schemeClr val="bg1"/>
                </a:solidFill>
                <a:latin typeface="Myriad Pro" panose="020B0703030403020204" pitchFamily="34" charset="0"/>
              </a:rPr>
              <a:t>Czy uważa Pan/Pani, że na przestrzeni lat trwania projektu (2016-2021) potrzeby w zakresie poszerzania wiedzy na temat ochrony przyrody ulegały zmianie?</a:t>
            </a:r>
            <a:endParaRPr lang="pl-PL" sz="1350" b="1" dirty="0">
              <a:solidFill>
                <a:schemeClr val="accent2"/>
              </a:solidFill>
              <a:latin typeface="Myriad Pro" panose="020B0703030403020204" pitchFamily="34" charset="0"/>
            </a:endParaRPr>
          </a:p>
        </p:txBody>
      </p:sp>
      <p:sp>
        <p:nvSpPr>
          <p:cNvPr id="19" name="Tytuł 1">
            <a:extLst>
              <a:ext uri="{FF2B5EF4-FFF2-40B4-BE49-F238E27FC236}">
                <a16:creationId xmlns:a16="http://schemas.microsoft.com/office/drawing/2014/main" xmlns="" id="{D33FD366-3581-43DC-9E42-22241FC5412F}"/>
              </a:ext>
            </a:extLst>
          </p:cNvPr>
          <p:cNvSpPr txBox="1">
            <a:spLocks/>
          </p:cNvSpPr>
          <p:nvPr/>
        </p:nvSpPr>
        <p:spPr>
          <a:xfrm>
            <a:off x="4771053" y="1015711"/>
            <a:ext cx="4222736" cy="994172"/>
          </a:xfrm>
          <a:prstGeom prst="rect">
            <a:avLst/>
          </a:prstGeom>
        </p:spPr>
        <p:txBody>
          <a:bodyPr vert="horz" lIns="68580" tIns="34290" rIns="68580" bIns="3429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pl-PL" sz="2400" b="1" dirty="0">
                <a:solidFill>
                  <a:schemeClr val="bg1"/>
                </a:solidFill>
                <a:latin typeface="Myriad Pro" panose="020B0703030403020204" pitchFamily="34" charset="0"/>
              </a:rPr>
              <a:t>Czy </a:t>
            </a:r>
            <a:r>
              <a:rPr lang="pl-PL" sz="2400" b="1" dirty="0" smtClean="0">
                <a:solidFill>
                  <a:schemeClr val="bg1"/>
                </a:solidFill>
                <a:latin typeface="Myriad Pro" panose="020B0703030403020204" pitchFamily="34" charset="0"/>
              </a:rPr>
              <a:t>zakończył</a:t>
            </a:r>
            <a:endParaRPr lang="pl-PL" sz="2400" b="1" dirty="0">
              <a:solidFill>
                <a:schemeClr val="accent2"/>
              </a:solidFill>
              <a:latin typeface="Myriad Pro" panose="020B0703030403020204" pitchFamily="34" charset="0"/>
            </a:endParaRPr>
          </a:p>
        </p:txBody>
      </p:sp>
      <p:sp>
        <p:nvSpPr>
          <p:cNvPr id="13" name="pole tekstowe 12">
            <a:extLst>
              <a:ext uri="{FF2B5EF4-FFF2-40B4-BE49-F238E27FC236}">
                <a16:creationId xmlns:a16="http://schemas.microsoft.com/office/drawing/2014/main" xmlns="" id="{D13126FE-F31B-472A-B3C6-A969211BE6C6}"/>
              </a:ext>
            </a:extLst>
          </p:cNvPr>
          <p:cNvSpPr txBox="1"/>
          <p:nvPr/>
        </p:nvSpPr>
        <p:spPr>
          <a:xfrm>
            <a:off x="4266994" y="3132751"/>
            <a:ext cx="4574219" cy="438582"/>
          </a:xfrm>
          <a:prstGeom prst="rect">
            <a:avLst/>
          </a:prstGeom>
          <a:noFill/>
        </p:spPr>
        <p:txBody>
          <a:bodyPr wrap="square">
            <a:spAutoFit/>
          </a:bodyPr>
          <a:lstStyle/>
          <a:p>
            <a:pPr>
              <a:spcAft>
                <a:spcPts val="450"/>
              </a:spcAft>
            </a:pPr>
            <a:r>
              <a:rPr lang="pl-PL" sz="750" i="1" dirty="0">
                <a:latin typeface="Times New Roman" panose="02020603050405020304" pitchFamily="18" charset="0"/>
                <a:ea typeface="Calibri" panose="020F0502020204030204" pitchFamily="34" charset="0"/>
                <a:cs typeface="Times New Roman" panose="02020603050405020304" pitchFamily="18" charset="0"/>
              </a:rPr>
              <a:t>Źródło: Opracowanie własne na podstawie zrealizowanych badań </a:t>
            </a:r>
            <a:r>
              <a:rPr lang="pl-PL" sz="750" i="1" dirty="0">
                <a:latin typeface="Times New Roman" panose="02020603050405020304" pitchFamily="18" charset="0"/>
                <a:ea typeface="Times New Roman" panose="02020603050405020304" pitchFamily="18" charset="0"/>
                <a:cs typeface="Times New Roman" panose="02020603050405020304" pitchFamily="18" charset="0"/>
              </a:rPr>
              <a:t>z przedstawicielami Policji, Prokuratury, GDOŚ, RDOŚ, organów sądowniczych oraz pozostałych podmiotów, które mają w swoim statucie działania na rzecz ochrony przyrody</a:t>
            </a:r>
            <a:r>
              <a:rPr lang="pl-PL" sz="750" i="1" dirty="0">
                <a:latin typeface="Times New Roman" panose="02020603050405020304" pitchFamily="18" charset="0"/>
                <a:ea typeface="Calibri" panose="020F0502020204030204" pitchFamily="34" charset="0"/>
                <a:cs typeface="Times New Roman" panose="02020603050405020304" pitchFamily="18" charset="0"/>
              </a:rPr>
              <a:t>. </a:t>
            </a:r>
          </a:p>
        </p:txBody>
      </p:sp>
      <p:sp>
        <p:nvSpPr>
          <p:cNvPr id="16" name="Prostokąt 15">
            <a:extLst>
              <a:ext uri="{FF2B5EF4-FFF2-40B4-BE49-F238E27FC236}">
                <a16:creationId xmlns:a16="http://schemas.microsoft.com/office/drawing/2014/main" xmlns="" id="{8ECD9DC5-28C2-401B-AD7A-B70028830968}"/>
              </a:ext>
            </a:extLst>
          </p:cNvPr>
          <p:cNvSpPr/>
          <p:nvPr/>
        </p:nvSpPr>
        <p:spPr>
          <a:xfrm>
            <a:off x="0" y="3754848"/>
            <a:ext cx="3169385" cy="1306902"/>
          </a:xfrm>
          <a:prstGeom prst="rect">
            <a:avLst/>
          </a:prstGeom>
          <a:solidFill>
            <a:schemeClr val="accent5"/>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pl-PL" dirty="0"/>
          </a:p>
        </p:txBody>
      </p:sp>
      <p:sp>
        <p:nvSpPr>
          <p:cNvPr id="17" name="Tytuł 1">
            <a:extLst>
              <a:ext uri="{FF2B5EF4-FFF2-40B4-BE49-F238E27FC236}">
                <a16:creationId xmlns:a16="http://schemas.microsoft.com/office/drawing/2014/main" xmlns="" id="{1CE33BE0-7A9D-4587-846E-5C9EFA8A26F1}"/>
              </a:ext>
            </a:extLst>
          </p:cNvPr>
          <p:cNvSpPr txBox="1">
            <a:spLocks/>
          </p:cNvSpPr>
          <p:nvPr/>
        </p:nvSpPr>
        <p:spPr>
          <a:xfrm>
            <a:off x="102733" y="3908961"/>
            <a:ext cx="2963918" cy="998677"/>
          </a:xfrm>
          <a:prstGeom prst="rect">
            <a:avLst/>
          </a:prstGeom>
        </p:spPr>
        <p:txBody>
          <a:bodyPr vert="horz" lIns="68580" tIns="34290" rIns="68580" bIns="3429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pl-PL" sz="1350" b="1" dirty="0">
                <a:solidFill>
                  <a:schemeClr val="bg1"/>
                </a:solidFill>
                <a:latin typeface="Myriad Pro" panose="020B0703030403020204" pitchFamily="34" charset="0"/>
              </a:rPr>
              <a:t>Czy uważa Pan/Pani, że realizacja projektu miała wpływ na postawy grup odbiorców projektu wobec prawa ochrony przyrody?</a:t>
            </a:r>
            <a:endParaRPr lang="pl-PL" sz="1350" b="1" dirty="0">
              <a:solidFill>
                <a:schemeClr val="accent2"/>
              </a:solidFill>
              <a:latin typeface="Myriad Pro" panose="020B0703030403020204" pitchFamily="34" charset="0"/>
            </a:endParaRPr>
          </a:p>
        </p:txBody>
      </p:sp>
      <p:graphicFrame>
        <p:nvGraphicFramePr>
          <p:cNvPr id="11" name="Wykres 10">
            <a:extLst>
              <a:ext uri="{FF2B5EF4-FFF2-40B4-BE49-F238E27FC236}">
                <a16:creationId xmlns:a16="http://schemas.microsoft.com/office/drawing/2014/main" xmlns="" id="{0922FA5C-5C34-4E6A-AF1E-A56923A6F9E3}"/>
              </a:ext>
            </a:extLst>
          </p:cNvPr>
          <p:cNvGraphicFramePr/>
          <p:nvPr>
            <p:extLst>
              <p:ext uri="{D42A27DB-BD31-4B8C-83A1-F6EECF244321}">
                <p14:modId xmlns:p14="http://schemas.microsoft.com/office/powerpoint/2010/main" val="3177661288"/>
              </p:ext>
            </p:extLst>
          </p:nvPr>
        </p:nvGraphicFramePr>
        <p:xfrm>
          <a:off x="3785616" y="957224"/>
          <a:ext cx="4648170" cy="207719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4" name="Wykres 13">
            <a:extLst>
              <a:ext uri="{FF2B5EF4-FFF2-40B4-BE49-F238E27FC236}">
                <a16:creationId xmlns:a16="http://schemas.microsoft.com/office/drawing/2014/main" xmlns="" id="{E26243F7-DC48-4BF7-B434-5FA60357A471}"/>
              </a:ext>
            </a:extLst>
          </p:cNvPr>
          <p:cNvGraphicFramePr/>
          <p:nvPr>
            <p:extLst>
              <p:ext uri="{D42A27DB-BD31-4B8C-83A1-F6EECF244321}">
                <p14:modId xmlns:p14="http://schemas.microsoft.com/office/powerpoint/2010/main" val="602528406"/>
              </p:ext>
            </p:extLst>
          </p:nvPr>
        </p:nvGraphicFramePr>
        <p:xfrm>
          <a:off x="3785616" y="3656995"/>
          <a:ext cx="4648170" cy="243630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184845487"/>
      </p:ext>
    </p:extLst>
  </p:cSld>
  <p:clrMapOvr>
    <a:masterClrMapping/>
  </p:clrMapOvr>
  <p:transition spd="med">
    <p:pull/>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rostokąt 4"/>
          <p:cNvSpPr/>
          <p:nvPr/>
        </p:nvSpPr>
        <p:spPr>
          <a:xfrm>
            <a:off x="5972452" y="1340849"/>
            <a:ext cx="3169385" cy="1306902"/>
          </a:xfrm>
          <a:prstGeom prst="rect">
            <a:avLst/>
          </a:prstGeom>
          <a:solidFill>
            <a:schemeClr val="accent5"/>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pl-PL" dirty="0"/>
          </a:p>
        </p:txBody>
      </p:sp>
      <p:sp>
        <p:nvSpPr>
          <p:cNvPr id="2" name="Tytuł 1"/>
          <p:cNvSpPr>
            <a:spLocks noGrp="1"/>
          </p:cNvSpPr>
          <p:nvPr>
            <p:ph type="title"/>
          </p:nvPr>
        </p:nvSpPr>
        <p:spPr>
          <a:xfrm>
            <a:off x="6075185" y="1494961"/>
            <a:ext cx="2963918" cy="998677"/>
          </a:xfrm>
        </p:spPr>
        <p:txBody>
          <a:bodyPr>
            <a:noAutofit/>
          </a:bodyPr>
          <a:lstStyle/>
          <a:p>
            <a:pPr algn="ctr"/>
            <a:r>
              <a:rPr lang="pl-PL" sz="1350" b="1" dirty="0">
                <a:solidFill>
                  <a:schemeClr val="bg1"/>
                </a:solidFill>
                <a:latin typeface="Myriad Pro" panose="020B0703030403020204" pitchFamily="34" charset="0"/>
              </a:rPr>
              <a:t>Czy uważa Pan/Pani, że osiągnięte efekty będące rezultatem udziału w projekcie będą odczuwalne w dłuższej perspektywie czasu?</a:t>
            </a:r>
            <a:endParaRPr lang="pl-PL" sz="1350" b="1" dirty="0">
              <a:solidFill>
                <a:schemeClr val="accent2"/>
              </a:solidFill>
              <a:latin typeface="Myriad Pro" panose="020B0703030403020204" pitchFamily="34" charset="0"/>
            </a:endParaRPr>
          </a:p>
        </p:txBody>
      </p:sp>
      <p:sp>
        <p:nvSpPr>
          <p:cNvPr id="13" name="pole tekstowe 12">
            <a:extLst>
              <a:ext uri="{FF2B5EF4-FFF2-40B4-BE49-F238E27FC236}">
                <a16:creationId xmlns:a16="http://schemas.microsoft.com/office/drawing/2014/main" xmlns="" id="{D13126FE-F31B-472A-B3C6-A969211BE6C6}"/>
              </a:ext>
            </a:extLst>
          </p:cNvPr>
          <p:cNvSpPr txBox="1"/>
          <p:nvPr/>
        </p:nvSpPr>
        <p:spPr>
          <a:xfrm>
            <a:off x="698170" y="3061611"/>
            <a:ext cx="4574219" cy="438582"/>
          </a:xfrm>
          <a:prstGeom prst="rect">
            <a:avLst/>
          </a:prstGeom>
          <a:noFill/>
        </p:spPr>
        <p:txBody>
          <a:bodyPr wrap="square">
            <a:spAutoFit/>
          </a:bodyPr>
          <a:lstStyle/>
          <a:p>
            <a:pPr>
              <a:spcAft>
                <a:spcPts val="450"/>
              </a:spcAft>
            </a:pPr>
            <a:r>
              <a:rPr lang="pl-PL" sz="750" i="1" dirty="0">
                <a:latin typeface="Times New Roman" panose="02020603050405020304" pitchFamily="18" charset="0"/>
                <a:ea typeface="Calibri" panose="020F0502020204030204" pitchFamily="34" charset="0"/>
                <a:cs typeface="Times New Roman" panose="02020603050405020304" pitchFamily="18" charset="0"/>
              </a:rPr>
              <a:t>Źródło: Opracowanie własne na podstawie zrealizowanych badań </a:t>
            </a:r>
            <a:r>
              <a:rPr lang="pl-PL" sz="750" i="1" dirty="0">
                <a:latin typeface="Times New Roman" panose="02020603050405020304" pitchFamily="18" charset="0"/>
                <a:ea typeface="Times New Roman" panose="02020603050405020304" pitchFamily="18" charset="0"/>
                <a:cs typeface="Times New Roman" panose="02020603050405020304" pitchFamily="18" charset="0"/>
              </a:rPr>
              <a:t>z przedstawicielami Policji, Prokuratury, GDOŚ, RDOŚ, organów sądowniczych oraz pozostałych podmiotów, które mają w swoim statucie działania na rzecz ochrony przyrody</a:t>
            </a:r>
            <a:r>
              <a:rPr lang="pl-PL" sz="750" i="1" dirty="0">
                <a:latin typeface="Times New Roman" panose="02020603050405020304" pitchFamily="18" charset="0"/>
                <a:ea typeface="Calibri" panose="020F0502020204030204" pitchFamily="34" charset="0"/>
                <a:cs typeface="Times New Roman" panose="02020603050405020304" pitchFamily="18" charset="0"/>
              </a:rPr>
              <a:t>. </a:t>
            </a:r>
          </a:p>
        </p:txBody>
      </p:sp>
      <p:sp>
        <p:nvSpPr>
          <p:cNvPr id="16" name="Prostokąt 15">
            <a:extLst>
              <a:ext uri="{FF2B5EF4-FFF2-40B4-BE49-F238E27FC236}">
                <a16:creationId xmlns:a16="http://schemas.microsoft.com/office/drawing/2014/main" xmlns="" id="{8ECD9DC5-28C2-401B-AD7A-B70028830968}"/>
              </a:ext>
            </a:extLst>
          </p:cNvPr>
          <p:cNvSpPr/>
          <p:nvPr/>
        </p:nvSpPr>
        <p:spPr>
          <a:xfrm>
            <a:off x="5972452" y="3754847"/>
            <a:ext cx="3169385" cy="1306902"/>
          </a:xfrm>
          <a:prstGeom prst="rect">
            <a:avLst/>
          </a:prstGeom>
          <a:solidFill>
            <a:schemeClr val="accent5"/>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pl-PL" dirty="0"/>
          </a:p>
        </p:txBody>
      </p:sp>
      <p:sp>
        <p:nvSpPr>
          <p:cNvPr id="17" name="Tytuł 1">
            <a:extLst>
              <a:ext uri="{FF2B5EF4-FFF2-40B4-BE49-F238E27FC236}">
                <a16:creationId xmlns:a16="http://schemas.microsoft.com/office/drawing/2014/main" xmlns="" id="{1CE33BE0-7A9D-4587-846E-5C9EFA8A26F1}"/>
              </a:ext>
            </a:extLst>
          </p:cNvPr>
          <p:cNvSpPr txBox="1">
            <a:spLocks/>
          </p:cNvSpPr>
          <p:nvPr/>
        </p:nvSpPr>
        <p:spPr>
          <a:xfrm>
            <a:off x="6075185" y="3908960"/>
            <a:ext cx="2963918" cy="998677"/>
          </a:xfrm>
          <a:prstGeom prst="rect">
            <a:avLst/>
          </a:prstGeom>
        </p:spPr>
        <p:txBody>
          <a:bodyPr vert="horz" lIns="68580" tIns="34290" rIns="68580" bIns="3429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pl-PL" sz="1350" b="1" dirty="0">
                <a:solidFill>
                  <a:schemeClr val="bg1"/>
                </a:solidFill>
                <a:latin typeface="Myriad Pro" panose="020B0703030403020204" pitchFamily="34" charset="0"/>
              </a:rPr>
              <a:t>Czy w ramach wykonywania obowiązków zawodowych wykorzystał Pan/Pani wiedzę zdobytą po udziale w zadaniach realizowanych w ramach projektu?</a:t>
            </a:r>
            <a:endParaRPr lang="pl-PL" sz="1350" b="1" dirty="0">
              <a:solidFill>
                <a:schemeClr val="accent2"/>
              </a:solidFill>
              <a:latin typeface="Myriad Pro" panose="020B0703030403020204" pitchFamily="34" charset="0"/>
            </a:endParaRPr>
          </a:p>
        </p:txBody>
      </p:sp>
      <p:graphicFrame>
        <p:nvGraphicFramePr>
          <p:cNvPr id="12" name="Wykres 11">
            <a:extLst>
              <a:ext uri="{FF2B5EF4-FFF2-40B4-BE49-F238E27FC236}">
                <a16:creationId xmlns:a16="http://schemas.microsoft.com/office/drawing/2014/main" xmlns="" id="{EA72A105-74A5-48C2-919C-EF447EC4FB17}"/>
              </a:ext>
            </a:extLst>
          </p:cNvPr>
          <p:cNvGraphicFramePr/>
          <p:nvPr>
            <p:extLst/>
          </p:nvPr>
        </p:nvGraphicFramePr>
        <p:xfrm>
          <a:off x="698170" y="1199283"/>
          <a:ext cx="4795088" cy="18669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5" name="Wykres 14">
            <a:extLst>
              <a:ext uri="{FF2B5EF4-FFF2-40B4-BE49-F238E27FC236}">
                <a16:creationId xmlns:a16="http://schemas.microsoft.com/office/drawing/2014/main" xmlns="" id="{776A1FBB-A5AC-40BD-92C7-BE4B88C91417}"/>
              </a:ext>
            </a:extLst>
          </p:cNvPr>
          <p:cNvGraphicFramePr/>
          <p:nvPr>
            <p:extLst>
              <p:ext uri="{D42A27DB-BD31-4B8C-83A1-F6EECF244321}">
                <p14:modId xmlns:p14="http://schemas.microsoft.com/office/powerpoint/2010/main" val="4046890433"/>
              </p:ext>
            </p:extLst>
          </p:nvPr>
        </p:nvGraphicFramePr>
        <p:xfrm>
          <a:off x="698170" y="3422485"/>
          <a:ext cx="4795088" cy="237931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207569434"/>
      </p:ext>
    </p:extLst>
  </p:cSld>
  <p:clrMapOvr>
    <a:masterClrMapping/>
  </p:clrMapOvr>
  <p:transition spd="med">
    <p:pull/>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rostokąt 4"/>
          <p:cNvSpPr/>
          <p:nvPr/>
        </p:nvSpPr>
        <p:spPr>
          <a:xfrm>
            <a:off x="0" y="1480673"/>
            <a:ext cx="3878318" cy="1306902"/>
          </a:xfrm>
          <a:prstGeom prst="rect">
            <a:avLst/>
          </a:prstGeom>
          <a:solidFill>
            <a:schemeClr val="accent5"/>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pl-PL" dirty="0"/>
          </a:p>
        </p:txBody>
      </p:sp>
      <p:sp>
        <p:nvSpPr>
          <p:cNvPr id="2" name="Tytuł 1"/>
          <p:cNvSpPr>
            <a:spLocks noGrp="1"/>
          </p:cNvSpPr>
          <p:nvPr>
            <p:ph type="title"/>
          </p:nvPr>
        </p:nvSpPr>
        <p:spPr>
          <a:xfrm>
            <a:off x="104897" y="1634785"/>
            <a:ext cx="3702476" cy="998677"/>
          </a:xfrm>
        </p:spPr>
        <p:txBody>
          <a:bodyPr>
            <a:noAutofit/>
          </a:bodyPr>
          <a:lstStyle/>
          <a:p>
            <a:pPr algn="ctr"/>
            <a:r>
              <a:rPr lang="pl-PL" sz="1200" b="1" dirty="0">
                <a:solidFill>
                  <a:schemeClr val="bg1"/>
                </a:solidFill>
                <a:latin typeface="Myriad Pro" panose="020B0703030403020204" pitchFamily="34" charset="0"/>
              </a:rPr>
              <a:t>Czy uważa Pan/Pani, że działanie realizowane w ramach projektu, w którym Pan/Pani uczestniczył/a, było dostosowane do reprezentowanej przez Pana/Panią grupy odbiorców projektu?</a:t>
            </a:r>
            <a:endParaRPr lang="pl-PL" sz="1200" b="1" dirty="0">
              <a:solidFill>
                <a:schemeClr val="accent2"/>
              </a:solidFill>
              <a:latin typeface="Myriad Pro" panose="020B0703030403020204" pitchFamily="34" charset="0"/>
            </a:endParaRPr>
          </a:p>
        </p:txBody>
      </p:sp>
      <p:sp>
        <p:nvSpPr>
          <p:cNvPr id="19" name="Tytuł 1">
            <a:extLst>
              <a:ext uri="{FF2B5EF4-FFF2-40B4-BE49-F238E27FC236}">
                <a16:creationId xmlns:a16="http://schemas.microsoft.com/office/drawing/2014/main" xmlns="" id="{D33FD366-3581-43DC-9E42-22241FC5412F}"/>
              </a:ext>
            </a:extLst>
          </p:cNvPr>
          <p:cNvSpPr txBox="1">
            <a:spLocks/>
          </p:cNvSpPr>
          <p:nvPr/>
        </p:nvSpPr>
        <p:spPr>
          <a:xfrm>
            <a:off x="4771053" y="1015711"/>
            <a:ext cx="4222736" cy="994172"/>
          </a:xfrm>
          <a:prstGeom prst="rect">
            <a:avLst/>
          </a:prstGeom>
        </p:spPr>
        <p:txBody>
          <a:bodyPr vert="horz" lIns="68580" tIns="34290" rIns="68580" bIns="3429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pl-PL" sz="2400" b="1" dirty="0">
                <a:solidFill>
                  <a:schemeClr val="bg1"/>
                </a:solidFill>
                <a:latin typeface="Myriad Pro" panose="020B0703030403020204" pitchFamily="34" charset="0"/>
              </a:rPr>
              <a:t>Czy zakończył Pan/Pani udział w Projekcie?</a:t>
            </a:r>
            <a:endParaRPr lang="pl-PL" sz="2400" b="1" dirty="0">
              <a:solidFill>
                <a:schemeClr val="accent2"/>
              </a:solidFill>
              <a:latin typeface="Myriad Pro" panose="020B0703030403020204" pitchFamily="34" charset="0"/>
            </a:endParaRPr>
          </a:p>
        </p:txBody>
      </p:sp>
      <p:sp>
        <p:nvSpPr>
          <p:cNvPr id="11" name="Tytuł 1">
            <a:extLst>
              <a:ext uri="{FF2B5EF4-FFF2-40B4-BE49-F238E27FC236}">
                <a16:creationId xmlns:a16="http://schemas.microsoft.com/office/drawing/2014/main" xmlns="" id="{BA78A2F1-3B70-423F-849A-D8F561E8DE0E}"/>
              </a:ext>
            </a:extLst>
          </p:cNvPr>
          <p:cNvSpPr txBox="1">
            <a:spLocks/>
          </p:cNvSpPr>
          <p:nvPr/>
        </p:nvSpPr>
        <p:spPr>
          <a:xfrm>
            <a:off x="3949263" y="1259271"/>
            <a:ext cx="4792717" cy="1843881"/>
          </a:xfrm>
          <a:prstGeom prst="rect">
            <a:avLst/>
          </a:prstGeom>
        </p:spPr>
        <p:txBody>
          <a:bodyPr vert="horz" lIns="68580" tIns="34290" rIns="68580" bIns="3429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r>
              <a:rPr lang="pl-PL" sz="1500" dirty="0">
                <a:latin typeface="Myriad Pro" panose="020B0703030403020204" pitchFamily="34" charset="0"/>
              </a:rPr>
              <a:t>Na podstawie zrealizowanego badania należy stwierdzić, </a:t>
            </a:r>
            <a:r>
              <a:rPr lang="pl-PL" sz="1500" b="1" dirty="0">
                <a:solidFill>
                  <a:schemeClr val="accent5"/>
                </a:solidFill>
                <a:latin typeface="Myriad Pro" panose="020B0703030403020204" pitchFamily="34" charset="0"/>
              </a:rPr>
              <a:t>że działania organizowane w ramach projektu były dostosowane do grup odbiorczych</a:t>
            </a:r>
            <a:r>
              <a:rPr lang="pl-PL" sz="1500" dirty="0">
                <a:latin typeface="Myriad Pro" panose="020B0703030403020204" pitchFamily="34" charset="0"/>
              </a:rPr>
              <a:t>. Odpowiedź taką wskazali niemal wszyscy badani – 52% uczestników uważało, że projekt odpowiadał na potrzeby grup odbiorców w wysokim stopniu, a 43% badanych stopień ten określiło jako umiarkowany.</a:t>
            </a:r>
          </a:p>
        </p:txBody>
      </p:sp>
      <p:sp>
        <p:nvSpPr>
          <p:cNvPr id="12" name="Prostokąt 11">
            <a:extLst>
              <a:ext uri="{FF2B5EF4-FFF2-40B4-BE49-F238E27FC236}">
                <a16:creationId xmlns:a16="http://schemas.microsoft.com/office/drawing/2014/main" xmlns="" id="{F5DA0BBA-9BB4-4563-9885-DC241A4414C0}"/>
              </a:ext>
            </a:extLst>
          </p:cNvPr>
          <p:cNvSpPr/>
          <p:nvPr/>
        </p:nvSpPr>
        <p:spPr>
          <a:xfrm>
            <a:off x="5265682" y="3754849"/>
            <a:ext cx="3878318" cy="1306902"/>
          </a:xfrm>
          <a:prstGeom prst="rect">
            <a:avLst/>
          </a:prstGeom>
          <a:solidFill>
            <a:schemeClr val="accent5"/>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pl-PL" dirty="0"/>
          </a:p>
        </p:txBody>
      </p:sp>
      <p:sp>
        <p:nvSpPr>
          <p:cNvPr id="13" name="Tytuł 1">
            <a:extLst>
              <a:ext uri="{FF2B5EF4-FFF2-40B4-BE49-F238E27FC236}">
                <a16:creationId xmlns:a16="http://schemas.microsoft.com/office/drawing/2014/main" xmlns="" id="{17EEEB6B-33F0-450C-B7B9-24F4B1247EE5}"/>
              </a:ext>
            </a:extLst>
          </p:cNvPr>
          <p:cNvSpPr txBox="1">
            <a:spLocks/>
          </p:cNvSpPr>
          <p:nvPr/>
        </p:nvSpPr>
        <p:spPr>
          <a:xfrm>
            <a:off x="5353603" y="3908961"/>
            <a:ext cx="3702476" cy="998677"/>
          </a:xfrm>
          <a:prstGeom prst="rect">
            <a:avLst/>
          </a:prstGeom>
        </p:spPr>
        <p:txBody>
          <a:bodyPr vert="horz" lIns="68580" tIns="34290" rIns="68580" bIns="3429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pl-PL" sz="1200" b="1" dirty="0">
                <a:solidFill>
                  <a:schemeClr val="bg1"/>
                </a:solidFill>
                <a:latin typeface="Myriad Pro" panose="020B0703030403020204" pitchFamily="34" charset="0"/>
              </a:rPr>
              <a:t>Czy działanie realizowane w ramach projektu, w którym brał/a Pan/Pani udział uznał/aby Pan/Pani za interesujący i przydatny?</a:t>
            </a:r>
            <a:endParaRPr lang="pl-PL" sz="1200" b="1" dirty="0">
              <a:solidFill>
                <a:schemeClr val="accent2"/>
              </a:solidFill>
              <a:latin typeface="Myriad Pro" panose="020B0703030403020204" pitchFamily="34" charset="0"/>
            </a:endParaRPr>
          </a:p>
        </p:txBody>
      </p:sp>
      <p:sp>
        <p:nvSpPr>
          <p:cNvPr id="14" name="Tytuł 1">
            <a:extLst>
              <a:ext uri="{FF2B5EF4-FFF2-40B4-BE49-F238E27FC236}">
                <a16:creationId xmlns:a16="http://schemas.microsoft.com/office/drawing/2014/main" xmlns="" id="{C83E7258-9DE2-425B-9676-7A1472552E40}"/>
              </a:ext>
            </a:extLst>
          </p:cNvPr>
          <p:cNvSpPr txBox="1">
            <a:spLocks/>
          </p:cNvSpPr>
          <p:nvPr/>
        </p:nvSpPr>
        <p:spPr>
          <a:xfrm>
            <a:off x="220719" y="3429000"/>
            <a:ext cx="4792717" cy="1843881"/>
          </a:xfrm>
          <a:prstGeom prst="rect">
            <a:avLst/>
          </a:prstGeom>
        </p:spPr>
        <p:txBody>
          <a:bodyPr vert="horz" lIns="68580" tIns="34290" rIns="68580" bIns="3429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r>
              <a:rPr lang="pl-PL" sz="1500" dirty="0">
                <a:latin typeface="Myriad Pro" panose="020B0703030403020204" pitchFamily="34" charset="0"/>
              </a:rPr>
              <a:t>Zdaniem 96% badanych uczestników projektu </a:t>
            </a:r>
            <a:r>
              <a:rPr lang="pl-PL" sz="1500" b="1" dirty="0">
                <a:solidFill>
                  <a:schemeClr val="accent5"/>
                </a:solidFill>
                <a:latin typeface="Myriad Pro" panose="020B0703030403020204" pitchFamily="34" charset="0"/>
              </a:rPr>
              <a:t>działania organizowane w jego ramach były przydatne oraz interesujące</a:t>
            </a:r>
            <a:r>
              <a:rPr lang="pl-PL" sz="1500" dirty="0">
                <a:latin typeface="Myriad Pro" panose="020B0703030403020204" pitchFamily="34" charset="0"/>
              </a:rPr>
              <a:t>. 53% badanych stopień uznało za umiarkowany, a 43% - za wysoki.</a:t>
            </a:r>
          </a:p>
        </p:txBody>
      </p:sp>
      <p:sp>
        <p:nvSpPr>
          <p:cNvPr id="15" name="pole tekstowe 14">
            <a:extLst>
              <a:ext uri="{FF2B5EF4-FFF2-40B4-BE49-F238E27FC236}">
                <a16:creationId xmlns:a16="http://schemas.microsoft.com/office/drawing/2014/main" xmlns="" id="{132B1AD6-5A63-45DC-8204-5641C27504E3}"/>
              </a:ext>
            </a:extLst>
          </p:cNvPr>
          <p:cNvSpPr txBox="1"/>
          <p:nvPr/>
        </p:nvSpPr>
        <p:spPr>
          <a:xfrm>
            <a:off x="4167760" y="3058327"/>
            <a:ext cx="4574219" cy="438582"/>
          </a:xfrm>
          <a:prstGeom prst="rect">
            <a:avLst/>
          </a:prstGeom>
          <a:noFill/>
        </p:spPr>
        <p:txBody>
          <a:bodyPr wrap="square">
            <a:spAutoFit/>
          </a:bodyPr>
          <a:lstStyle/>
          <a:p>
            <a:pPr>
              <a:spcAft>
                <a:spcPts val="450"/>
              </a:spcAft>
            </a:pPr>
            <a:r>
              <a:rPr lang="pl-PL" sz="750" i="1" dirty="0">
                <a:latin typeface="Times New Roman" panose="02020603050405020304" pitchFamily="18" charset="0"/>
                <a:ea typeface="Calibri" panose="020F0502020204030204" pitchFamily="34" charset="0"/>
                <a:cs typeface="Times New Roman" panose="02020603050405020304" pitchFamily="18" charset="0"/>
              </a:rPr>
              <a:t>Źródło: Opracowanie własne na podstawie zrealizowanych badań </a:t>
            </a:r>
            <a:r>
              <a:rPr lang="pl-PL" sz="750" i="1" dirty="0">
                <a:latin typeface="Times New Roman" panose="02020603050405020304" pitchFamily="18" charset="0"/>
                <a:ea typeface="Times New Roman" panose="02020603050405020304" pitchFamily="18" charset="0"/>
                <a:cs typeface="Times New Roman" panose="02020603050405020304" pitchFamily="18" charset="0"/>
              </a:rPr>
              <a:t>z przedstawicielami Policji, Prokuratury, GDOŚ, RDOŚ, organów sądowniczych oraz pozostałych podmiotów, które mają w swoim statucie działania na rzecz ochrony przyrody</a:t>
            </a:r>
            <a:r>
              <a:rPr lang="pl-PL" sz="750" i="1" dirty="0">
                <a:latin typeface="Times New Roman" panose="02020603050405020304" pitchFamily="18" charset="0"/>
                <a:ea typeface="Calibri" panose="020F0502020204030204" pitchFamily="34" charset="0"/>
                <a:cs typeface="Times New Roman" panose="02020603050405020304" pitchFamily="18" charset="0"/>
              </a:rPr>
              <a:t>. </a:t>
            </a:r>
          </a:p>
        </p:txBody>
      </p:sp>
      <p:sp>
        <p:nvSpPr>
          <p:cNvPr id="18" name="pole tekstowe 17">
            <a:extLst>
              <a:ext uri="{FF2B5EF4-FFF2-40B4-BE49-F238E27FC236}">
                <a16:creationId xmlns:a16="http://schemas.microsoft.com/office/drawing/2014/main" xmlns="" id="{552809B0-2DF0-47DF-BB51-4DB357B3FBBA}"/>
              </a:ext>
            </a:extLst>
          </p:cNvPr>
          <p:cNvSpPr txBox="1"/>
          <p:nvPr/>
        </p:nvSpPr>
        <p:spPr>
          <a:xfrm>
            <a:off x="220718" y="5169579"/>
            <a:ext cx="4574219" cy="438582"/>
          </a:xfrm>
          <a:prstGeom prst="rect">
            <a:avLst/>
          </a:prstGeom>
          <a:noFill/>
        </p:spPr>
        <p:txBody>
          <a:bodyPr wrap="square">
            <a:spAutoFit/>
          </a:bodyPr>
          <a:lstStyle/>
          <a:p>
            <a:pPr>
              <a:spcAft>
                <a:spcPts val="450"/>
              </a:spcAft>
            </a:pPr>
            <a:r>
              <a:rPr lang="pl-PL" sz="750" i="1" dirty="0">
                <a:latin typeface="Times New Roman" panose="02020603050405020304" pitchFamily="18" charset="0"/>
                <a:ea typeface="Calibri" panose="020F0502020204030204" pitchFamily="34" charset="0"/>
                <a:cs typeface="Times New Roman" panose="02020603050405020304" pitchFamily="18" charset="0"/>
              </a:rPr>
              <a:t>Źródło: Opracowanie własne na podstawie zrealizowanych badań </a:t>
            </a:r>
            <a:r>
              <a:rPr lang="pl-PL" sz="750" i="1" dirty="0">
                <a:latin typeface="Times New Roman" panose="02020603050405020304" pitchFamily="18" charset="0"/>
                <a:ea typeface="Times New Roman" panose="02020603050405020304" pitchFamily="18" charset="0"/>
                <a:cs typeface="Times New Roman" panose="02020603050405020304" pitchFamily="18" charset="0"/>
              </a:rPr>
              <a:t>z przedstawicielami Policji, Prokuratury, GDOŚ, RDOŚ, organów sądowniczych oraz pozostałych podmiotów, które mają w swoim statucie działania na rzecz ochrony przyrody</a:t>
            </a:r>
            <a:r>
              <a:rPr lang="pl-PL" sz="750" i="1" dirty="0">
                <a:latin typeface="Times New Roman" panose="02020603050405020304" pitchFamily="18" charset="0"/>
                <a:ea typeface="Calibri" panose="020F0502020204030204" pitchFamily="34" charset="0"/>
                <a:cs typeface="Times New Roman" panose="02020603050405020304" pitchFamily="18" charset="0"/>
              </a:rPr>
              <a:t>. </a:t>
            </a:r>
          </a:p>
        </p:txBody>
      </p:sp>
    </p:spTree>
    <p:extLst>
      <p:ext uri="{BB962C8B-B14F-4D97-AF65-F5344CB8AC3E}">
        <p14:creationId xmlns:p14="http://schemas.microsoft.com/office/powerpoint/2010/main" val="657933273"/>
      </p:ext>
    </p:extLst>
  </p:cSld>
  <p:clrMapOvr>
    <a:masterClrMapping/>
  </p:clrMapOvr>
  <p:transition spd="med">
    <p:pull/>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2699792" y="548680"/>
            <a:ext cx="5987008" cy="1143000"/>
          </a:xfrm>
        </p:spPr>
        <p:txBody>
          <a:bodyPr/>
          <a:lstStyle/>
          <a:p>
            <a:pPr algn="r"/>
            <a:r>
              <a:rPr lang="pl-PL" sz="3600" dirty="0"/>
              <a:t>Finansowanie projektu</a:t>
            </a:r>
            <a:br>
              <a:rPr lang="pl-PL" sz="3600" dirty="0"/>
            </a:br>
            <a:endParaRPr lang="pl-PL" sz="3600" dirty="0"/>
          </a:p>
        </p:txBody>
      </p:sp>
      <p:sp>
        <p:nvSpPr>
          <p:cNvPr id="4" name="Prostokąt zaokrąglony 3"/>
          <p:cNvSpPr/>
          <p:nvPr/>
        </p:nvSpPr>
        <p:spPr>
          <a:xfrm>
            <a:off x="899592" y="2060848"/>
            <a:ext cx="6408712" cy="2592288"/>
          </a:xfrm>
          <a:prstGeom prst="roundRect">
            <a:avLst/>
          </a:prstGeom>
          <a:solidFill>
            <a:srgbClr val="EDED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pl-PL" b="1" dirty="0">
                <a:solidFill>
                  <a:schemeClr val="tx1"/>
                </a:solidFill>
              </a:rPr>
              <a:t>Wartość projektu: </a:t>
            </a:r>
            <a:r>
              <a:rPr lang="pl-PL" dirty="0">
                <a:solidFill>
                  <a:schemeClr val="tx1"/>
                </a:solidFill>
              </a:rPr>
              <a:t>898 242 EUR</a:t>
            </a:r>
          </a:p>
          <a:p>
            <a:endParaRPr lang="pl-PL" dirty="0">
              <a:solidFill>
                <a:schemeClr val="tx1"/>
              </a:solidFill>
            </a:endParaRPr>
          </a:p>
          <a:p>
            <a:r>
              <a:rPr lang="pl-PL" b="1" dirty="0">
                <a:solidFill>
                  <a:schemeClr val="tx1"/>
                </a:solidFill>
              </a:rPr>
              <a:t>Źródła finansowania</a:t>
            </a:r>
            <a:r>
              <a:rPr lang="pl-PL" dirty="0">
                <a:solidFill>
                  <a:schemeClr val="tx1"/>
                </a:solidFill>
              </a:rPr>
              <a:t>: Projekt współfinansowany w 60% ze środków Unii Europejskiej w ramach Programu LIFE </a:t>
            </a:r>
          </a:p>
          <a:p>
            <a:r>
              <a:rPr lang="pl-PL" dirty="0">
                <a:solidFill>
                  <a:schemeClr val="tx1"/>
                </a:solidFill>
              </a:rPr>
              <a:t>i w 37,23% ze środków Narodowego Funduszu Ochrony Środowiska i Gospodarki Wodnej</a:t>
            </a:r>
          </a:p>
          <a:p>
            <a:endParaRPr lang="pl-PL" dirty="0">
              <a:solidFill>
                <a:schemeClr val="tx1"/>
              </a:solidFill>
            </a:endParaRPr>
          </a:p>
          <a:p>
            <a:r>
              <a:rPr lang="pl-PL" b="1" dirty="0">
                <a:solidFill>
                  <a:schemeClr val="tx1"/>
                </a:solidFill>
              </a:rPr>
              <a:t>Okres realizacji projektu: </a:t>
            </a:r>
            <a:r>
              <a:rPr lang="pl-PL" dirty="0">
                <a:solidFill>
                  <a:schemeClr val="tx1"/>
                </a:solidFill>
              </a:rPr>
              <a:t>01.08.2016 – 30.09.2021</a:t>
            </a:r>
          </a:p>
        </p:txBody>
      </p:sp>
    </p:spTree>
    <p:extLst>
      <p:ext uri="{BB962C8B-B14F-4D97-AF65-F5344CB8AC3E}">
        <p14:creationId xmlns:p14="http://schemas.microsoft.com/office/powerpoint/2010/main" val="267360221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rostokąt 4"/>
          <p:cNvSpPr/>
          <p:nvPr/>
        </p:nvSpPr>
        <p:spPr>
          <a:xfrm>
            <a:off x="0" y="827223"/>
            <a:ext cx="9144000" cy="771007"/>
          </a:xfrm>
          <a:prstGeom prst="rect">
            <a:avLst/>
          </a:prstGeom>
          <a:solidFill>
            <a:srgbClr val="4BACC6"/>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fontAlgn="auto">
              <a:spcBef>
                <a:spcPts val="0"/>
              </a:spcBef>
              <a:spcAft>
                <a:spcPts val="0"/>
              </a:spcAft>
            </a:pPr>
            <a:endParaRPr lang="pl-PL" dirty="0">
              <a:solidFill>
                <a:prstClr val="white"/>
              </a:solidFill>
            </a:endParaRPr>
          </a:p>
        </p:txBody>
      </p:sp>
      <p:sp>
        <p:nvSpPr>
          <p:cNvPr id="2" name="Tytuł 1"/>
          <p:cNvSpPr>
            <a:spLocks noGrp="1"/>
          </p:cNvSpPr>
          <p:nvPr>
            <p:ph type="title"/>
          </p:nvPr>
        </p:nvSpPr>
        <p:spPr>
          <a:xfrm>
            <a:off x="797645" y="827222"/>
            <a:ext cx="7886700" cy="857718"/>
          </a:xfrm>
        </p:spPr>
        <p:txBody>
          <a:bodyPr>
            <a:normAutofit/>
          </a:bodyPr>
          <a:lstStyle/>
          <a:p>
            <a:pPr algn="ctr"/>
            <a:r>
              <a:rPr lang="pl-PL" sz="2400" b="1" dirty="0">
                <a:solidFill>
                  <a:schemeClr val="bg1"/>
                </a:solidFill>
                <a:latin typeface="Myriad Pro" panose="020B0703030403020204" pitchFamily="34" charset="0"/>
              </a:rPr>
              <a:t>Bariery w trakcie realizacji </a:t>
            </a:r>
            <a:r>
              <a:rPr lang="pl-PL" sz="2400" b="1" dirty="0" smtClean="0">
                <a:solidFill>
                  <a:schemeClr val="bg1"/>
                </a:solidFill>
                <a:latin typeface="Myriad Pro" panose="020B0703030403020204" pitchFamily="34" charset="0"/>
              </a:rPr>
              <a:t>Projektu wg uczestników projektu</a:t>
            </a:r>
            <a:endParaRPr lang="pl-PL" sz="2400" b="1" dirty="0">
              <a:solidFill>
                <a:schemeClr val="accent2"/>
              </a:solidFill>
              <a:latin typeface="Myriad Pro" panose="020B0703030403020204" pitchFamily="34" charset="0"/>
            </a:endParaRPr>
          </a:p>
        </p:txBody>
      </p:sp>
      <p:graphicFrame>
        <p:nvGraphicFramePr>
          <p:cNvPr id="3" name="Diagram 2">
            <a:extLst>
              <a:ext uri="{FF2B5EF4-FFF2-40B4-BE49-F238E27FC236}">
                <a16:creationId xmlns:a16="http://schemas.microsoft.com/office/drawing/2014/main" xmlns="" id="{B7F94C38-05C5-4F4D-A87F-538E7BAC7272}"/>
              </a:ext>
            </a:extLst>
          </p:cNvPr>
          <p:cNvGraphicFramePr/>
          <p:nvPr>
            <p:extLst>
              <p:ext uri="{D42A27DB-BD31-4B8C-83A1-F6EECF244321}">
                <p14:modId xmlns:p14="http://schemas.microsoft.com/office/powerpoint/2010/main" val="2514470024"/>
              </p:ext>
            </p:extLst>
          </p:nvPr>
        </p:nvGraphicFramePr>
        <p:xfrm>
          <a:off x="308656" y="1684941"/>
          <a:ext cx="8526689" cy="144955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pole tekstowe 5">
            <a:extLst>
              <a:ext uri="{FF2B5EF4-FFF2-40B4-BE49-F238E27FC236}">
                <a16:creationId xmlns:a16="http://schemas.microsoft.com/office/drawing/2014/main" xmlns="" id="{D16720B6-E749-4FA6-A766-496BB5A50669}"/>
              </a:ext>
            </a:extLst>
          </p:cNvPr>
          <p:cNvSpPr txBox="1"/>
          <p:nvPr/>
        </p:nvSpPr>
        <p:spPr>
          <a:xfrm>
            <a:off x="308655" y="3047786"/>
            <a:ext cx="8526689" cy="502702"/>
          </a:xfrm>
          <a:prstGeom prst="rect">
            <a:avLst/>
          </a:prstGeom>
          <a:noFill/>
        </p:spPr>
        <p:txBody>
          <a:bodyPr wrap="square">
            <a:spAutoFit/>
          </a:bodyPr>
          <a:lstStyle/>
          <a:p>
            <a:pPr fontAlgn="auto">
              <a:spcBef>
                <a:spcPts val="0"/>
              </a:spcBef>
              <a:spcAft>
                <a:spcPts val="450"/>
              </a:spcAft>
            </a:pPr>
            <a:r>
              <a:rPr lang="pl-PL" sz="750" i="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Źródło: Opracowanie własne na podstawie zrealizowanych badań </a:t>
            </a:r>
            <a:r>
              <a:rPr lang="pl-PL" sz="750" i="1"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z przedstawicielami Policji, Prokuratury, GDOŚ, RDOŚ, organów sądowniczych oraz pozostałych podmiotów, które mają w swoim statucie działania na rzecz ochrony przyrody</a:t>
            </a:r>
            <a:r>
              <a:rPr lang="pl-PL" sz="750" i="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t>
            </a:r>
          </a:p>
          <a:p>
            <a:pPr fontAlgn="auto">
              <a:spcBef>
                <a:spcPts val="0"/>
              </a:spcBef>
              <a:spcAft>
                <a:spcPts val="450"/>
              </a:spcAft>
            </a:pPr>
            <a:r>
              <a:rPr lang="pl-PL" sz="750" i="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t>
            </a:r>
          </a:p>
        </p:txBody>
      </p:sp>
      <p:sp>
        <p:nvSpPr>
          <p:cNvPr id="9" name="Prostokąt 8">
            <a:extLst>
              <a:ext uri="{FF2B5EF4-FFF2-40B4-BE49-F238E27FC236}">
                <a16:creationId xmlns:a16="http://schemas.microsoft.com/office/drawing/2014/main" xmlns="" id="{F18C329F-0960-4EF6-A25D-4CBB9B209006}"/>
              </a:ext>
            </a:extLst>
          </p:cNvPr>
          <p:cNvSpPr/>
          <p:nvPr/>
        </p:nvSpPr>
        <p:spPr>
          <a:xfrm>
            <a:off x="0" y="3380661"/>
            <a:ext cx="9144000" cy="771007"/>
          </a:xfrm>
          <a:prstGeom prst="rect">
            <a:avLst/>
          </a:prstGeom>
          <a:solidFill>
            <a:srgbClr val="4BACC6"/>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fontAlgn="auto">
              <a:spcBef>
                <a:spcPts val="0"/>
              </a:spcBef>
              <a:spcAft>
                <a:spcPts val="0"/>
              </a:spcAft>
            </a:pPr>
            <a:endParaRPr lang="pl-PL" sz="1050" dirty="0">
              <a:solidFill>
                <a:prstClr val="white"/>
              </a:solidFill>
            </a:endParaRPr>
          </a:p>
        </p:txBody>
      </p:sp>
      <p:sp>
        <p:nvSpPr>
          <p:cNvPr id="10" name="Tytuł 1">
            <a:extLst>
              <a:ext uri="{FF2B5EF4-FFF2-40B4-BE49-F238E27FC236}">
                <a16:creationId xmlns:a16="http://schemas.microsoft.com/office/drawing/2014/main" xmlns="" id="{29F893FD-810F-4CFC-9D20-2C83A5FCBF0C}"/>
              </a:ext>
            </a:extLst>
          </p:cNvPr>
          <p:cNvSpPr txBox="1">
            <a:spLocks/>
          </p:cNvSpPr>
          <p:nvPr/>
        </p:nvSpPr>
        <p:spPr>
          <a:xfrm>
            <a:off x="797645" y="3334408"/>
            <a:ext cx="7886700" cy="857718"/>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fontAlgn="auto">
              <a:spcAft>
                <a:spcPts val="0"/>
              </a:spcAft>
            </a:pPr>
            <a:r>
              <a:rPr lang="pl-PL" sz="3300" b="1" dirty="0">
                <a:solidFill>
                  <a:prstClr val="white"/>
                </a:solidFill>
                <a:latin typeface="Myriad Pro" panose="020B0703030403020204" pitchFamily="34" charset="0"/>
              </a:rPr>
              <a:t>Ocena jakości prowadzonych zadań</a:t>
            </a:r>
            <a:endParaRPr lang="pl-PL" sz="3300" b="1" dirty="0">
              <a:solidFill>
                <a:srgbClr val="ED7D31"/>
              </a:solidFill>
              <a:latin typeface="Myriad Pro" panose="020B0703030403020204" pitchFamily="34" charset="0"/>
            </a:endParaRPr>
          </a:p>
        </p:txBody>
      </p:sp>
      <p:graphicFrame>
        <p:nvGraphicFramePr>
          <p:cNvPr id="11" name="Diagram 10">
            <a:extLst>
              <a:ext uri="{FF2B5EF4-FFF2-40B4-BE49-F238E27FC236}">
                <a16:creationId xmlns:a16="http://schemas.microsoft.com/office/drawing/2014/main" xmlns="" id="{BDD5CBEA-D68A-48F3-9950-742AAD217B3B}"/>
              </a:ext>
            </a:extLst>
          </p:cNvPr>
          <p:cNvGraphicFramePr/>
          <p:nvPr>
            <p:extLst>
              <p:ext uri="{D42A27DB-BD31-4B8C-83A1-F6EECF244321}">
                <p14:modId xmlns:p14="http://schemas.microsoft.com/office/powerpoint/2010/main" val="2582682489"/>
              </p:ext>
            </p:extLst>
          </p:nvPr>
        </p:nvGraphicFramePr>
        <p:xfrm>
          <a:off x="308656" y="4244231"/>
          <a:ext cx="8526689" cy="1577926"/>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12" name="pole tekstowe 11">
            <a:extLst>
              <a:ext uri="{FF2B5EF4-FFF2-40B4-BE49-F238E27FC236}">
                <a16:creationId xmlns:a16="http://schemas.microsoft.com/office/drawing/2014/main" xmlns="" id="{7281DECA-6F95-4723-97C9-CC3ECA1AC90B}"/>
              </a:ext>
            </a:extLst>
          </p:cNvPr>
          <p:cNvSpPr txBox="1"/>
          <p:nvPr/>
        </p:nvSpPr>
        <p:spPr>
          <a:xfrm>
            <a:off x="308654" y="5700668"/>
            <a:ext cx="8526689" cy="323165"/>
          </a:xfrm>
          <a:prstGeom prst="rect">
            <a:avLst/>
          </a:prstGeom>
          <a:noFill/>
        </p:spPr>
        <p:txBody>
          <a:bodyPr wrap="square">
            <a:spAutoFit/>
          </a:bodyPr>
          <a:lstStyle/>
          <a:p>
            <a:pPr fontAlgn="auto">
              <a:spcBef>
                <a:spcPts val="0"/>
              </a:spcBef>
              <a:spcAft>
                <a:spcPts val="450"/>
              </a:spcAft>
            </a:pPr>
            <a:r>
              <a:rPr lang="pl-PL" sz="750" i="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Źródło: Opracowanie własne na podstawie zrealizowanych badań </a:t>
            </a:r>
            <a:r>
              <a:rPr lang="pl-PL" sz="750" i="1"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z przedstawicielami Policji, Prokuratury, GDOŚ, RDOŚ, organów sądowniczych oraz pozostałych podmiotów, które mają w swoim statucie działania na rzecz ochrony przyrody</a:t>
            </a:r>
            <a:r>
              <a:rPr lang="pl-PL" sz="750" i="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a:t>
            </a:r>
          </a:p>
        </p:txBody>
      </p:sp>
    </p:spTree>
    <p:extLst>
      <p:ext uri="{BB962C8B-B14F-4D97-AF65-F5344CB8AC3E}">
        <p14:creationId xmlns:p14="http://schemas.microsoft.com/office/powerpoint/2010/main" val="3018100222"/>
      </p:ext>
    </p:extLst>
  </p:cSld>
  <p:clrMapOvr>
    <a:masterClrMapping/>
  </p:clrMapOvr>
  <p:transition spd="med">
    <p:pull/>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endParaRPr lang="pl-PL" dirty="0"/>
          </a:p>
        </p:txBody>
      </p:sp>
      <p:sp>
        <p:nvSpPr>
          <p:cNvPr id="3" name="Symbol zastępczy zawartości 2"/>
          <p:cNvSpPr>
            <a:spLocks noGrp="1"/>
          </p:cNvSpPr>
          <p:nvPr>
            <p:ph idx="1"/>
          </p:nvPr>
        </p:nvSpPr>
        <p:spPr/>
        <p:txBody>
          <a:bodyPr/>
          <a:lstStyle/>
          <a:p>
            <a:pPr algn="just">
              <a:buFont typeface="Wingdings" panose="05000000000000000000" pitchFamily="2" charset="2"/>
              <a:buChar char="q"/>
            </a:pPr>
            <a:r>
              <a:rPr lang="pl-PL" sz="2200" dirty="0" smtClean="0"/>
              <a:t>Rotacja pracowników – w latach 2016 – 2021 w pięcioosobowym zespole było zatrudnionych łącznie 20 osób</a:t>
            </a:r>
          </a:p>
          <a:p>
            <a:pPr algn="just">
              <a:buFont typeface="Wingdings" panose="05000000000000000000" pitchFamily="2" charset="2"/>
              <a:buChar char="q"/>
            </a:pPr>
            <a:r>
              <a:rPr lang="pl-PL" sz="2200" dirty="0" smtClean="0"/>
              <a:t>Przedłużające się procedury zamówień publicznych – w ramach projektu podpisano ok. 30 umów z zewnętrznymi wykonawcami</a:t>
            </a:r>
          </a:p>
          <a:p>
            <a:pPr algn="just">
              <a:buFont typeface="Wingdings" panose="05000000000000000000" pitchFamily="2" charset="2"/>
              <a:buChar char="q"/>
            </a:pPr>
            <a:r>
              <a:rPr lang="pl-PL" sz="2200" dirty="0" smtClean="0"/>
              <a:t>Trudności z dotarciem do grup </a:t>
            </a:r>
          </a:p>
          <a:p>
            <a:pPr marL="0" indent="0" algn="just">
              <a:buNone/>
            </a:pPr>
            <a:r>
              <a:rPr lang="pl-PL" sz="2200" dirty="0" smtClean="0"/>
              <a:t>     docelowych</a:t>
            </a:r>
          </a:p>
          <a:p>
            <a:pPr algn="just">
              <a:buFont typeface="Wingdings" panose="05000000000000000000" pitchFamily="2" charset="2"/>
              <a:buChar char="q"/>
            </a:pPr>
            <a:r>
              <a:rPr lang="pl-PL" sz="2200" dirty="0" smtClean="0"/>
              <a:t>Pandemia </a:t>
            </a:r>
            <a:r>
              <a:rPr lang="pl-PL" sz="2200" dirty="0" err="1" smtClean="0"/>
              <a:t>koronawirusa</a:t>
            </a:r>
            <a:r>
              <a:rPr lang="pl-PL" sz="2200" dirty="0" smtClean="0"/>
              <a:t> SARS-CoV-2</a:t>
            </a:r>
            <a:endParaRPr lang="pl-PL" sz="2200" dirty="0"/>
          </a:p>
          <a:p>
            <a:pPr algn="just">
              <a:buFont typeface="Wingdings" panose="05000000000000000000" pitchFamily="2" charset="2"/>
              <a:buChar char="q"/>
            </a:pPr>
            <a:r>
              <a:rPr lang="pl-PL" sz="2200" dirty="0" smtClean="0"/>
              <a:t>Konieczność dwukrotnego </a:t>
            </a:r>
          </a:p>
          <a:p>
            <a:pPr marL="0" indent="0" algn="just">
              <a:buNone/>
            </a:pPr>
            <a:r>
              <a:rPr lang="pl-PL" sz="2200" dirty="0"/>
              <a:t> </a:t>
            </a:r>
            <a:r>
              <a:rPr lang="pl-PL" sz="2200" dirty="0" smtClean="0"/>
              <a:t>   przedłużania projektu</a:t>
            </a:r>
            <a:endParaRPr lang="pl-PL" sz="2200" dirty="0"/>
          </a:p>
        </p:txBody>
      </p:sp>
      <p:sp>
        <p:nvSpPr>
          <p:cNvPr id="4" name="Prostokąt 3"/>
          <p:cNvSpPr/>
          <p:nvPr/>
        </p:nvSpPr>
        <p:spPr>
          <a:xfrm>
            <a:off x="0" y="332656"/>
            <a:ext cx="9144000" cy="898985"/>
          </a:xfrm>
          <a:prstGeom prst="rect">
            <a:avLst/>
          </a:prstGeom>
          <a:solidFill>
            <a:schemeClr val="accent5"/>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fontAlgn="auto">
              <a:spcBef>
                <a:spcPts val="0"/>
              </a:spcBef>
              <a:spcAft>
                <a:spcPts val="0"/>
              </a:spcAft>
            </a:pPr>
            <a:r>
              <a:rPr lang="pl-PL" sz="2400" b="1" dirty="0" smtClean="0">
                <a:solidFill>
                  <a:prstClr val="white"/>
                </a:solidFill>
                <a:latin typeface="Myriad Pro"/>
              </a:rPr>
              <a:t>Bariery w trakcie realizacji projektu napotkane </a:t>
            </a:r>
          </a:p>
          <a:p>
            <a:pPr algn="ctr" fontAlgn="auto">
              <a:spcBef>
                <a:spcPts val="0"/>
              </a:spcBef>
              <a:spcAft>
                <a:spcPts val="0"/>
              </a:spcAft>
            </a:pPr>
            <a:r>
              <a:rPr lang="pl-PL" sz="2400" b="1" dirty="0" smtClean="0">
                <a:solidFill>
                  <a:prstClr val="white"/>
                </a:solidFill>
                <a:latin typeface="Myriad Pro"/>
              </a:rPr>
              <a:t>przez Zespół Projektowy </a:t>
            </a:r>
            <a:endParaRPr lang="pl-PL" sz="2400" b="1" dirty="0">
              <a:solidFill>
                <a:prstClr val="white"/>
              </a:solidFill>
              <a:latin typeface="Myriad Pro"/>
            </a:endParaRPr>
          </a:p>
        </p:txBody>
      </p:sp>
      <p:pic>
        <p:nvPicPr>
          <p:cNvPr id="5" name="Obraz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55966" y="3068960"/>
            <a:ext cx="3030834" cy="2785440"/>
          </a:xfrm>
          <a:prstGeom prst="rect">
            <a:avLst/>
          </a:prstGeom>
        </p:spPr>
      </p:pic>
    </p:spTree>
    <p:extLst>
      <p:ext uri="{BB962C8B-B14F-4D97-AF65-F5344CB8AC3E}">
        <p14:creationId xmlns:p14="http://schemas.microsoft.com/office/powerpoint/2010/main" val="425202337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idx="1"/>
          </p:nvPr>
        </p:nvSpPr>
        <p:spPr>
          <a:xfrm>
            <a:off x="457200" y="692696"/>
            <a:ext cx="8229600" cy="5390059"/>
          </a:xfrm>
        </p:spPr>
        <p:txBody>
          <a:bodyPr/>
          <a:lstStyle/>
          <a:p>
            <a:pPr marL="0" indent="0" algn="ctr">
              <a:buNone/>
            </a:pPr>
            <a:endParaRPr lang="pl-PL" dirty="0"/>
          </a:p>
          <a:p>
            <a:pPr marL="0" indent="0" algn="ctr">
              <a:buNone/>
            </a:pPr>
            <a:endParaRPr lang="pl-PL" dirty="0" smtClean="0"/>
          </a:p>
          <a:p>
            <a:pPr marL="0" indent="0" algn="ctr">
              <a:buNone/>
            </a:pPr>
            <a:endParaRPr lang="pl-PL" dirty="0" smtClean="0"/>
          </a:p>
        </p:txBody>
      </p:sp>
      <p:sp>
        <p:nvSpPr>
          <p:cNvPr id="5" name="Prostokąt zaokrąglony 4"/>
          <p:cNvSpPr/>
          <p:nvPr/>
        </p:nvSpPr>
        <p:spPr>
          <a:xfrm>
            <a:off x="683568" y="1988840"/>
            <a:ext cx="6408712" cy="2592288"/>
          </a:xfrm>
          <a:prstGeom prst="roundRect">
            <a:avLst/>
          </a:prstGeom>
          <a:solidFill>
            <a:srgbClr val="EDED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2400" b="1" dirty="0" smtClean="0">
                <a:solidFill>
                  <a:schemeClr val="tx1"/>
                </a:solidFill>
                <a:latin typeface="Arial" charset="0"/>
              </a:rPr>
              <a:t>Dziękujemy za uwagę !</a:t>
            </a:r>
            <a:endParaRPr lang="pl-PL" sz="2400" b="1" dirty="0">
              <a:solidFill>
                <a:schemeClr val="tx1"/>
              </a:solidFill>
              <a:latin typeface="Arial" charset="0"/>
            </a:endParaRPr>
          </a:p>
        </p:txBody>
      </p:sp>
    </p:spTree>
    <p:extLst>
      <p:ext uri="{BB962C8B-B14F-4D97-AF65-F5344CB8AC3E}">
        <p14:creationId xmlns:p14="http://schemas.microsoft.com/office/powerpoint/2010/main" val="372005212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044624" y="404664"/>
            <a:ext cx="8579296" cy="1143000"/>
          </a:xfrm>
        </p:spPr>
        <p:txBody>
          <a:bodyPr/>
          <a:lstStyle/>
          <a:p>
            <a:pPr algn="r"/>
            <a:r>
              <a:rPr lang="pl-PL" dirty="0"/>
              <a:t>Kontakt</a:t>
            </a:r>
          </a:p>
        </p:txBody>
      </p:sp>
      <p:sp>
        <p:nvSpPr>
          <p:cNvPr id="6" name="Prostokąt zaokrąglony 5"/>
          <p:cNvSpPr/>
          <p:nvPr/>
        </p:nvSpPr>
        <p:spPr>
          <a:xfrm>
            <a:off x="899592" y="2060848"/>
            <a:ext cx="6408712" cy="2592288"/>
          </a:xfrm>
          <a:prstGeom prst="roundRect">
            <a:avLst/>
          </a:prstGeom>
          <a:solidFill>
            <a:srgbClr val="EDED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a:solidFill>
                  <a:schemeClr val="tx1"/>
                </a:solidFill>
              </a:rPr>
              <a:t>Zespół projektu LIFE</a:t>
            </a:r>
          </a:p>
          <a:p>
            <a:pPr algn="ctr"/>
            <a:r>
              <a:rPr lang="pl-PL" dirty="0">
                <a:solidFill>
                  <a:schemeClr val="tx1"/>
                </a:solidFill>
              </a:rPr>
              <a:t>Departament Realizacji Projektów Przyrodniczych</a:t>
            </a:r>
          </a:p>
          <a:p>
            <a:pPr algn="ctr"/>
            <a:r>
              <a:rPr lang="pl-PL" dirty="0">
                <a:solidFill>
                  <a:schemeClr val="tx1"/>
                </a:solidFill>
              </a:rPr>
              <a:t>Generalnej Dyrekcji Ochrony Środowiska</a:t>
            </a:r>
          </a:p>
          <a:p>
            <a:pPr algn="ctr"/>
            <a:r>
              <a:rPr lang="pl-PL" dirty="0">
                <a:solidFill>
                  <a:schemeClr val="tx1"/>
                </a:solidFill>
              </a:rPr>
              <a:t>ul. Chłodna 64</a:t>
            </a:r>
          </a:p>
          <a:p>
            <a:pPr algn="ctr"/>
            <a:r>
              <a:rPr lang="pl-PL" dirty="0">
                <a:solidFill>
                  <a:schemeClr val="tx1"/>
                </a:solidFill>
              </a:rPr>
              <a:t>00-872 Warszawa</a:t>
            </a:r>
          </a:p>
          <a:p>
            <a:pPr algn="ctr"/>
            <a:r>
              <a:rPr lang="pl-PL" dirty="0">
                <a:solidFill>
                  <a:schemeClr val="tx1"/>
                </a:solidFill>
              </a:rPr>
              <a:t>E-mail: </a:t>
            </a:r>
            <a:r>
              <a:rPr lang="pl-PL" dirty="0">
                <a:solidFill>
                  <a:srgbClr val="58AB1B"/>
                </a:solidFill>
                <a:latin typeface="Arial" charset="0"/>
              </a:rPr>
              <a:t>masz_prawo@gdos.gov.pl</a:t>
            </a:r>
          </a:p>
        </p:txBody>
      </p:sp>
    </p:spTree>
    <p:extLst>
      <p:ext uri="{BB962C8B-B14F-4D97-AF65-F5344CB8AC3E}">
        <p14:creationId xmlns:p14="http://schemas.microsoft.com/office/powerpoint/2010/main" val="20302019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2123728" y="260648"/>
            <a:ext cx="5410944" cy="1143000"/>
          </a:xfrm>
        </p:spPr>
        <p:txBody>
          <a:bodyPr/>
          <a:lstStyle/>
          <a:p>
            <a:pPr algn="r"/>
            <a:r>
              <a:rPr lang="pl-PL" sz="3600" dirty="0"/>
              <a:t>Główne cele projektu</a:t>
            </a:r>
          </a:p>
        </p:txBody>
      </p:sp>
      <p:graphicFrame>
        <p:nvGraphicFramePr>
          <p:cNvPr id="4" name="Symbol zastępczy zawartości 3"/>
          <p:cNvGraphicFramePr>
            <a:graphicFrameLocks noGrp="1"/>
          </p:cNvGraphicFramePr>
          <p:nvPr>
            <p:ph idx="1"/>
          </p:nvPr>
        </p:nvGraphicFramePr>
        <p:xfrm>
          <a:off x="395536" y="1772816"/>
          <a:ext cx="7128792" cy="358985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85705785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043608" y="260648"/>
            <a:ext cx="6563072" cy="1143000"/>
          </a:xfrm>
        </p:spPr>
        <p:txBody>
          <a:bodyPr/>
          <a:lstStyle/>
          <a:p>
            <a:pPr algn="r"/>
            <a:r>
              <a:rPr lang="pl-PL" sz="3600" dirty="0"/>
              <a:t>Zaangażowane podmioty</a:t>
            </a:r>
          </a:p>
        </p:txBody>
      </p:sp>
      <p:sp>
        <p:nvSpPr>
          <p:cNvPr id="5" name="Symbol zastępczy zawartości 4"/>
          <p:cNvSpPr>
            <a:spLocks noGrp="1"/>
          </p:cNvSpPr>
          <p:nvPr>
            <p:ph idx="1"/>
          </p:nvPr>
        </p:nvSpPr>
        <p:spPr>
          <a:xfrm>
            <a:off x="611560" y="1700808"/>
            <a:ext cx="5987008" cy="3096344"/>
          </a:xfrm>
        </p:spPr>
        <p:txBody>
          <a:bodyPr/>
          <a:lstStyle/>
          <a:p>
            <a:pPr marL="0" indent="0">
              <a:buNone/>
            </a:pPr>
            <a:r>
              <a:rPr lang="pl-PL" sz="1800" b="1" dirty="0"/>
              <a:t>Komitet Sterujący:</a:t>
            </a:r>
          </a:p>
          <a:p>
            <a:pPr>
              <a:buFont typeface="Wingdings" panose="05000000000000000000" pitchFamily="2" charset="2"/>
              <a:buChar char="q"/>
            </a:pPr>
            <a:r>
              <a:rPr lang="pl-PL" sz="1800" dirty="0"/>
              <a:t>Główny Inspektorat Ochrony Środowiska </a:t>
            </a:r>
          </a:p>
          <a:p>
            <a:pPr>
              <a:buFont typeface="Wingdings" panose="05000000000000000000" pitchFamily="2" charset="2"/>
              <a:buChar char="q"/>
            </a:pPr>
            <a:r>
              <a:rPr lang="pl-PL" sz="1800" dirty="0"/>
              <a:t>Krajowa Szkoła Sądownictwa i Prokuratury </a:t>
            </a:r>
          </a:p>
          <a:p>
            <a:pPr>
              <a:buFont typeface="Wingdings" panose="05000000000000000000" pitchFamily="2" charset="2"/>
              <a:buChar char="q"/>
            </a:pPr>
            <a:r>
              <a:rPr lang="pl-PL" sz="1800" dirty="0"/>
              <a:t>Komenda Główna Policji</a:t>
            </a:r>
          </a:p>
          <a:p>
            <a:pPr>
              <a:buFont typeface="Wingdings" panose="05000000000000000000" pitchFamily="2" charset="2"/>
              <a:buChar char="q"/>
            </a:pPr>
            <a:r>
              <a:rPr lang="pl-PL" sz="1800" dirty="0"/>
              <a:t>Prokuratura Krajowa</a:t>
            </a:r>
          </a:p>
          <a:p>
            <a:pPr>
              <a:buFont typeface="Wingdings" panose="05000000000000000000" pitchFamily="2" charset="2"/>
              <a:buChar char="q"/>
            </a:pPr>
            <a:r>
              <a:rPr lang="pl-PL" sz="1800" dirty="0"/>
              <a:t>regionalne dyrekcje ochrony środowiska</a:t>
            </a:r>
          </a:p>
          <a:p>
            <a:pPr marL="0" indent="0">
              <a:buNone/>
            </a:pPr>
            <a:r>
              <a:rPr lang="pl-PL" sz="1800" b="1" dirty="0"/>
              <a:t>Dodatkowa współpraca:</a:t>
            </a:r>
          </a:p>
          <a:p>
            <a:pPr>
              <a:buFont typeface="Wingdings" panose="05000000000000000000" pitchFamily="2" charset="2"/>
              <a:buChar char="q"/>
            </a:pPr>
            <a:r>
              <a:rPr lang="pl-PL" sz="1800" dirty="0"/>
              <a:t>Instytut Badawczy Leśnictwa</a:t>
            </a:r>
          </a:p>
          <a:p>
            <a:pPr>
              <a:buFont typeface="Wingdings" panose="05000000000000000000" pitchFamily="2" charset="2"/>
              <a:buChar char="q"/>
            </a:pPr>
            <a:r>
              <a:rPr lang="pl-PL" sz="1800" dirty="0"/>
              <a:t>Dyrekcja Generalna Lasów Państwowych</a:t>
            </a:r>
          </a:p>
          <a:p>
            <a:pPr>
              <a:buFont typeface="Wingdings" panose="05000000000000000000" pitchFamily="2" charset="2"/>
              <a:buChar char="q"/>
            </a:pPr>
            <a:r>
              <a:rPr lang="pl-PL" sz="1800" dirty="0"/>
              <a:t>Krajowa Administracja Skarbowa</a:t>
            </a:r>
          </a:p>
          <a:p>
            <a:pPr marL="0" indent="0">
              <a:buNone/>
            </a:pPr>
            <a:endParaRPr lang="pl-PL" sz="1800" dirty="0"/>
          </a:p>
          <a:p>
            <a:endParaRPr lang="pl-PL" sz="1800" dirty="0"/>
          </a:p>
        </p:txBody>
      </p:sp>
    </p:spTree>
    <p:extLst>
      <p:ext uri="{BB962C8B-B14F-4D97-AF65-F5344CB8AC3E}">
        <p14:creationId xmlns:p14="http://schemas.microsoft.com/office/powerpoint/2010/main" val="102220928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971600" y="188640"/>
            <a:ext cx="6563072" cy="1143000"/>
          </a:xfrm>
        </p:spPr>
        <p:txBody>
          <a:bodyPr/>
          <a:lstStyle/>
          <a:p>
            <a:pPr algn="r"/>
            <a:r>
              <a:rPr lang="pl-PL" sz="3600" dirty="0"/>
              <a:t>Kurs e-learningowy</a:t>
            </a:r>
          </a:p>
        </p:txBody>
      </p:sp>
      <p:sp>
        <p:nvSpPr>
          <p:cNvPr id="7" name="Tytuł 1"/>
          <p:cNvSpPr txBox="1">
            <a:spLocks/>
          </p:cNvSpPr>
          <p:nvPr/>
        </p:nvSpPr>
        <p:spPr bwMode="auto">
          <a:xfrm>
            <a:off x="611560" y="1700808"/>
            <a:ext cx="6624736" cy="100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lvl1pPr marL="342900" indent="-342900" algn="l" rtl="0" eaLnBrk="1" fontAlgn="base" hangingPunct="1">
              <a:spcBef>
                <a:spcPct val="20000"/>
              </a:spcBef>
              <a:spcAft>
                <a:spcPct val="0"/>
              </a:spcAft>
              <a:buClr>
                <a:srgbClr val="57AB27"/>
              </a:buClr>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Clr>
                <a:srgbClr val="57AB27"/>
              </a:buClr>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Clr>
                <a:srgbClr val="57AB27"/>
              </a:buClr>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Clr>
                <a:srgbClr val="57AB27"/>
              </a:buClr>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Clr>
                <a:srgbClr val="57AB27"/>
              </a:buClr>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Wingdings" panose="05000000000000000000" pitchFamily="2" charset="2"/>
              <a:buChar char="q"/>
            </a:pPr>
            <a:r>
              <a:rPr lang="pl-PL" sz="1800" dirty="0"/>
              <a:t>Ponad </a:t>
            </a:r>
            <a:r>
              <a:rPr lang="pl-PL" sz="1800" b="1" dirty="0" smtClean="0">
                <a:solidFill>
                  <a:srgbClr val="58AB1B"/>
                </a:solidFill>
              </a:rPr>
              <a:t>11 </a:t>
            </a:r>
            <a:r>
              <a:rPr lang="pl-PL" sz="1800" b="1" dirty="0">
                <a:solidFill>
                  <a:srgbClr val="58AB1B"/>
                </a:solidFill>
              </a:rPr>
              <a:t>000 </a:t>
            </a:r>
            <a:r>
              <a:rPr lang="pl-PL" sz="1800" dirty="0"/>
              <a:t>osób ukończyło kurs</a:t>
            </a:r>
          </a:p>
          <a:p>
            <a:pPr>
              <a:buFont typeface="Wingdings" panose="05000000000000000000" pitchFamily="2" charset="2"/>
              <a:buChar char="q"/>
            </a:pPr>
            <a:r>
              <a:rPr lang="pl-PL" sz="1800" dirty="0"/>
              <a:t>95% kursantów reprezentuje organy ścigania</a:t>
            </a:r>
            <a:endParaRPr lang="pl-PL" sz="1800" i="1" dirty="0"/>
          </a:p>
          <a:p>
            <a:pPr marL="0" indent="0">
              <a:buNone/>
            </a:pPr>
            <a:endParaRPr lang="pl-PL" sz="1800" dirty="0"/>
          </a:p>
          <a:p>
            <a:endParaRPr lang="pl-PL" sz="1800" dirty="0"/>
          </a:p>
          <a:p>
            <a:endParaRPr lang="pl-PL" sz="1800" dirty="0"/>
          </a:p>
          <a:p>
            <a:endParaRPr lang="pl-PL" sz="1800" dirty="0"/>
          </a:p>
          <a:p>
            <a:endParaRPr lang="pl-PL" sz="1800" dirty="0"/>
          </a:p>
          <a:p>
            <a:endParaRPr lang="pl-PL" sz="1800" dirty="0"/>
          </a:p>
          <a:p>
            <a:pPr marL="0" indent="0">
              <a:buNone/>
            </a:pPr>
            <a:endParaRPr lang="pl-PL" sz="1800" dirty="0"/>
          </a:p>
        </p:txBody>
      </p:sp>
      <p:pic>
        <p:nvPicPr>
          <p:cNvPr id="1026" name="Picture 2" descr="2_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9552" y="3438128"/>
            <a:ext cx="4100524" cy="2308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3" descr="2_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04048" y="3284984"/>
            <a:ext cx="3600400" cy="2283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5982185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550727" y="116632"/>
            <a:ext cx="5987008" cy="1008112"/>
          </a:xfrm>
        </p:spPr>
        <p:txBody>
          <a:bodyPr/>
          <a:lstStyle/>
          <a:p>
            <a:pPr algn="r"/>
            <a:r>
              <a:rPr lang="pl-PL" sz="3600" dirty="0"/>
              <a:t>Konkurs dla Policji</a:t>
            </a:r>
          </a:p>
        </p:txBody>
      </p:sp>
      <p:pic>
        <p:nvPicPr>
          <p:cNvPr id="409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1520" y="2858619"/>
            <a:ext cx="3957253" cy="26391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0"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427984" y="2808307"/>
            <a:ext cx="3882458" cy="26383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Prostokąt 6"/>
          <p:cNvSpPr/>
          <p:nvPr/>
        </p:nvSpPr>
        <p:spPr>
          <a:xfrm>
            <a:off x="428027" y="6649929"/>
            <a:ext cx="886781" cy="246221"/>
          </a:xfrm>
          <a:prstGeom prst="rect">
            <a:avLst/>
          </a:prstGeom>
        </p:spPr>
        <p:txBody>
          <a:bodyPr wrap="none">
            <a:spAutoFit/>
          </a:bodyPr>
          <a:lstStyle/>
          <a:p>
            <a:r>
              <a:rPr lang="pl-PL" sz="1000" i="1" dirty="0">
                <a:latin typeface="+mn-lt"/>
              </a:rPr>
              <a:t>Fot.: GDOŚ </a:t>
            </a:r>
          </a:p>
        </p:txBody>
      </p:sp>
      <p:sp>
        <p:nvSpPr>
          <p:cNvPr id="3" name="Prostokąt 2"/>
          <p:cNvSpPr/>
          <p:nvPr/>
        </p:nvSpPr>
        <p:spPr>
          <a:xfrm>
            <a:off x="683568" y="1628800"/>
            <a:ext cx="6174432" cy="646331"/>
          </a:xfrm>
          <a:prstGeom prst="rect">
            <a:avLst/>
          </a:prstGeom>
        </p:spPr>
        <p:txBody>
          <a:bodyPr wrap="square">
            <a:spAutoFit/>
          </a:bodyPr>
          <a:lstStyle/>
          <a:p>
            <a:pPr marL="342900" indent="-342900">
              <a:buClr>
                <a:srgbClr val="58AB1B"/>
              </a:buClr>
              <a:buFont typeface="Wingdings" panose="05000000000000000000" pitchFamily="2" charset="2"/>
              <a:buChar char="q"/>
            </a:pPr>
            <a:r>
              <a:rPr lang="pl-PL" dirty="0"/>
              <a:t>uczestnicy: komendy i komisariaty policji oraz jednostki straży gminnych (miejskich) </a:t>
            </a:r>
            <a:endParaRPr lang="pl-PL" b="1" dirty="0"/>
          </a:p>
        </p:txBody>
      </p:sp>
    </p:spTree>
    <p:extLst>
      <p:ext uri="{BB962C8B-B14F-4D97-AF65-F5344CB8AC3E}">
        <p14:creationId xmlns:p14="http://schemas.microsoft.com/office/powerpoint/2010/main" val="237587623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971600" y="116632"/>
            <a:ext cx="6563072" cy="1143000"/>
          </a:xfrm>
        </p:spPr>
        <p:txBody>
          <a:bodyPr/>
          <a:lstStyle/>
          <a:p>
            <a:pPr algn="r"/>
            <a:r>
              <a:rPr lang="pl-PL" sz="3600" dirty="0"/>
              <a:t>Szkolenia dla Policji</a:t>
            </a:r>
          </a:p>
        </p:txBody>
      </p:sp>
      <p:sp>
        <p:nvSpPr>
          <p:cNvPr id="7" name="Tytuł 1"/>
          <p:cNvSpPr txBox="1">
            <a:spLocks/>
          </p:cNvSpPr>
          <p:nvPr/>
        </p:nvSpPr>
        <p:spPr bwMode="auto">
          <a:xfrm>
            <a:off x="323528" y="1483668"/>
            <a:ext cx="6224977" cy="3528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lvl1pPr marL="342900" indent="-342900" algn="l" rtl="0" eaLnBrk="1" fontAlgn="base" hangingPunct="1">
              <a:spcBef>
                <a:spcPct val="20000"/>
              </a:spcBef>
              <a:spcAft>
                <a:spcPct val="0"/>
              </a:spcAft>
              <a:buClr>
                <a:srgbClr val="57AB27"/>
              </a:buClr>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Clr>
                <a:srgbClr val="57AB27"/>
              </a:buClr>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Clr>
                <a:srgbClr val="57AB27"/>
              </a:buClr>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Clr>
                <a:srgbClr val="57AB27"/>
              </a:buClr>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Clr>
                <a:srgbClr val="57AB27"/>
              </a:buClr>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57200" indent="-457200">
              <a:buFont typeface="Wingdings" panose="05000000000000000000" pitchFamily="2" charset="2"/>
              <a:buChar char="q"/>
            </a:pPr>
            <a:r>
              <a:rPr lang="pl-PL" sz="1800" dirty="0"/>
              <a:t>w</a:t>
            </a:r>
            <a:r>
              <a:rPr lang="pl-PL" sz="1800" dirty="0" smtClean="0"/>
              <a:t> latach 2018-2019 zorganizowano 17 </a:t>
            </a:r>
            <a:r>
              <a:rPr lang="pl-PL" sz="1800" dirty="0"/>
              <a:t>dwudniowych szkoleń na terenie całego kraju</a:t>
            </a:r>
          </a:p>
          <a:p>
            <a:pPr marL="457200" indent="-457200">
              <a:buFont typeface="Wingdings" panose="05000000000000000000" pitchFamily="2" charset="2"/>
              <a:buChar char="q"/>
            </a:pPr>
            <a:r>
              <a:rPr lang="pl-PL" sz="1800" dirty="0" smtClean="0"/>
              <a:t>łącznie </a:t>
            </a:r>
            <a:r>
              <a:rPr lang="pl-PL" sz="1800" dirty="0"/>
              <a:t>przeszkolono </a:t>
            </a:r>
            <a:r>
              <a:rPr lang="pl-PL" sz="1800" b="1" dirty="0">
                <a:solidFill>
                  <a:srgbClr val="58AB1B"/>
                </a:solidFill>
              </a:rPr>
              <a:t>518 </a:t>
            </a:r>
            <a:r>
              <a:rPr lang="pl-PL" sz="1800" dirty="0" smtClean="0"/>
              <a:t>funkcjonariuszy</a:t>
            </a:r>
            <a:endParaRPr lang="pl-PL" sz="1800" dirty="0"/>
          </a:p>
        </p:txBody>
      </p:sp>
      <p:pic>
        <p:nvPicPr>
          <p:cNvPr id="5" name="Obraz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44208" y="1844824"/>
            <a:ext cx="2301720" cy="3465512"/>
          </a:xfrm>
          <a:prstGeom prst="rect">
            <a:avLst/>
          </a:prstGeom>
        </p:spPr>
      </p:pic>
      <p:pic>
        <p:nvPicPr>
          <p:cNvPr id="4" name="Symbol zastępczy zawartości 3"/>
          <p:cNvPicPr>
            <a:picLocks noGrp="1" noChangeAspect="1"/>
          </p:cNvPicPr>
          <p:nvPr>
            <p:ph idx="1"/>
          </p:nvPr>
        </p:nvPicPr>
        <p:blipFill>
          <a:blip r:embed="rId4" cstate="print">
            <a:extLst>
              <a:ext uri="{28A0092B-C50C-407E-A947-70E740481C1C}">
                <a14:useLocalDpi xmlns:a14="http://schemas.microsoft.com/office/drawing/2010/main" val="0"/>
              </a:ext>
            </a:extLst>
          </a:blip>
          <a:stretch>
            <a:fillRect/>
          </a:stretch>
        </p:blipFill>
        <p:spPr>
          <a:xfrm>
            <a:off x="1458582" y="2725166"/>
            <a:ext cx="3850573" cy="2553717"/>
          </a:xfrm>
        </p:spPr>
      </p:pic>
    </p:spTree>
    <p:extLst>
      <p:ext uri="{BB962C8B-B14F-4D97-AF65-F5344CB8AC3E}">
        <p14:creationId xmlns:p14="http://schemas.microsoft.com/office/powerpoint/2010/main" val="71129150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323528" y="260648"/>
            <a:ext cx="7126124" cy="1008112"/>
          </a:xfrm>
        </p:spPr>
        <p:txBody>
          <a:bodyPr/>
          <a:lstStyle/>
          <a:p>
            <a:pPr algn="r"/>
            <a:r>
              <a:rPr lang="pl-PL" sz="3600" dirty="0"/>
              <a:t>Szkolenia dla prokuratorów</a:t>
            </a:r>
          </a:p>
        </p:txBody>
      </p:sp>
      <p:sp>
        <p:nvSpPr>
          <p:cNvPr id="7" name="Tytuł 1"/>
          <p:cNvSpPr txBox="1">
            <a:spLocks/>
          </p:cNvSpPr>
          <p:nvPr/>
        </p:nvSpPr>
        <p:spPr bwMode="auto">
          <a:xfrm>
            <a:off x="539552" y="1304764"/>
            <a:ext cx="7005798" cy="3528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lvl1pPr marL="342900" indent="-342900" algn="l" rtl="0" eaLnBrk="1" fontAlgn="base" hangingPunct="1">
              <a:spcBef>
                <a:spcPct val="20000"/>
              </a:spcBef>
              <a:spcAft>
                <a:spcPct val="0"/>
              </a:spcAft>
              <a:buClr>
                <a:srgbClr val="57AB27"/>
              </a:buClr>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Clr>
                <a:srgbClr val="57AB27"/>
              </a:buClr>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Clr>
                <a:srgbClr val="57AB27"/>
              </a:buClr>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Clr>
                <a:srgbClr val="57AB27"/>
              </a:buClr>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Clr>
                <a:srgbClr val="57AB27"/>
              </a:buClr>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57200" indent="-457200">
              <a:buFont typeface="Wingdings" panose="05000000000000000000" pitchFamily="2" charset="2"/>
              <a:buChar char="q"/>
            </a:pPr>
            <a:r>
              <a:rPr lang="pl-PL" sz="1800" dirty="0">
                <a:solidFill>
                  <a:prstClr val="black"/>
                </a:solidFill>
              </a:rPr>
              <a:t>w</a:t>
            </a:r>
            <a:r>
              <a:rPr lang="pl-PL" sz="1800" dirty="0" smtClean="0">
                <a:solidFill>
                  <a:prstClr val="black"/>
                </a:solidFill>
              </a:rPr>
              <a:t> 2019 r. zorganizowano 11 </a:t>
            </a:r>
            <a:r>
              <a:rPr lang="pl-PL" sz="1800" dirty="0">
                <a:solidFill>
                  <a:prstClr val="black"/>
                </a:solidFill>
              </a:rPr>
              <a:t>dwudniowych szkoleń na terenie całego kraju</a:t>
            </a:r>
          </a:p>
          <a:p>
            <a:pPr marL="457200" indent="-457200">
              <a:buFont typeface="Wingdings" panose="05000000000000000000" pitchFamily="2" charset="2"/>
              <a:buChar char="q"/>
            </a:pPr>
            <a:r>
              <a:rPr lang="pl-PL" sz="1800" dirty="0" smtClean="0">
                <a:solidFill>
                  <a:prstClr val="black"/>
                </a:solidFill>
              </a:rPr>
              <a:t>przeszkolono </a:t>
            </a:r>
            <a:r>
              <a:rPr lang="pl-PL" sz="1800" dirty="0">
                <a:solidFill>
                  <a:prstClr val="black"/>
                </a:solidFill>
              </a:rPr>
              <a:t>łącznie </a:t>
            </a:r>
            <a:r>
              <a:rPr lang="pl-PL" sz="1800" b="1" dirty="0">
                <a:solidFill>
                  <a:srgbClr val="58AB1B"/>
                </a:solidFill>
              </a:rPr>
              <a:t>265</a:t>
            </a:r>
            <a:r>
              <a:rPr lang="pl-PL" sz="1800" dirty="0">
                <a:solidFill>
                  <a:prstClr val="black"/>
                </a:solidFill>
              </a:rPr>
              <a:t> prokuratorów i asystentów prokuratorów </a:t>
            </a:r>
          </a:p>
        </p:txBody>
      </p:sp>
      <p:sp>
        <p:nvSpPr>
          <p:cNvPr id="6" name="pole tekstowe 5"/>
          <p:cNvSpPr txBox="1"/>
          <p:nvPr/>
        </p:nvSpPr>
        <p:spPr>
          <a:xfrm>
            <a:off x="8704426" y="5377914"/>
            <a:ext cx="338554" cy="1412776"/>
          </a:xfrm>
          <a:prstGeom prst="rect">
            <a:avLst/>
          </a:prstGeom>
          <a:noFill/>
        </p:spPr>
        <p:txBody>
          <a:bodyPr vert="vert270" wrap="square" rtlCol="0">
            <a:spAutoFit/>
          </a:bodyPr>
          <a:lstStyle/>
          <a:p>
            <a:r>
              <a:rPr lang="pl-PL" sz="1000" i="1" dirty="0">
                <a:solidFill>
                  <a:prstClr val="black"/>
                </a:solidFill>
              </a:rPr>
              <a:t>Fot.: GDOŚ </a:t>
            </a:r>
          </a:p>
        </p:txBody>
      </p:sp>
      <p:pic>
        <p:nvPicPr>
          <p:cNvPr id="8" name="Obraz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2227" y="3068960"/>
            <a:ext cx="3264363" cy="2448272"/>
          </a:xfrm>
          <a:prstGeom prst="rect">
            <a:avLst/>
          </a:prstGeom>
          <a:effectLst>
            <a:outerShdw blurRad="50800" dist="38100" dir="8100000" algn="tr" rotWithShape="0">
              <a:prstClr val="black">
                <a:alpha val="40000"/>
              </a:prstClr>
            </a:outerShdw>
          </a:effectLst>
        </p:spPr>
      </p:pic>
      <p:pic>
        <p:nvPicPr>
          <p:cNvPr id="12" name="Obraz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280988" y="3068960"/>
            <a:ext cx="3264362" cy="2448272"/>
          </a:xfrm>
          <a:prstGeom prst="rect">
            <a:avLst/>
          </a:prstGeom>
          <a:effectLst>
            <a:outerShdw blurRad="50800" dist="38100" dir="8100000" algn="tr" rotWithShape="0">
              <a:prstClr val="black">
                <a:alpha val="40000"/>
              </a:prstClr>
            </a:outerShdw>
          </a:effectLst>
        </p:spPr>
      </p:pic>
    </p:spTree>
    <p:extLst>
      <p:ext uri="{BB962C8B-B14F-4D97-AF65-F5344CB8AC3E}">
        <p14:creationId xmlns:p14="http://schemas.microsoft.com/office/powerpoint/2010/main" val="39107773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544996" y="260648"/>
            <a:ext cx="5904656" cy="1143000"/>
          </a:xfrm>
        </p:spPr>
        <p:txBody>
          <a:bodyPr/>
          <a:lstStyle/>
          <a:p>
            <a:pPr algn="r"/>
            <a:r>
              <a:rPr lang="pl-PL" sz="3600" dirty="0"/>
              <a:t>Szkolenia dla sędziów</a:t>
            </a:r>
          </a:p>
        </p:txBody>
      </p:sp>
      <p:sp>
        <p:nvSpPr>
          <p:cNvPr id="7" name="Tytuł 1"/>
          <p:cNvSpPr txBox="1">
            <a:spLocks/>
          </p:cNvSpPr>
          <p:nvPr/>
        </p:nvSpPr>
        <p:spPr bwMode="auto">
          <a:xfrm>
            <a:off x="523192" y="1556792"/>
            <a:ext cx="6984776" cy="3821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lvl1pPr marL="342900" indent="-342900" algn="l" rtl="0" eaLnBrk="1" fontAlgn="base" hangingPunct="1">
              <a:spcBef>
                <a:spcPct val="20000"/>
              </a:spcBef>
              <a:spcAft>
                <a:spcPct val="0"/>
              </a:spcAft>
              <a:buClr>
                <a:srgbClr val="57AB27"/>
              </a:buClr>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Clr>
                <a:srgbClr val="57AB27"/>
              </a:buClr>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Clr>
                <a:srgbClr val="57AB27"/>
              </a:buClr>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Clr>
                <a:srgbClr val="57AB27"/>
              </a:buClr>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Clr>
                <a:srgbClr val="57AB27"/>
              </a:buClr>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57200" indent="-457200">
              <a:buFont typeface="Wingdings" panose="05000000000000000000" pitchFamily="2" charset="2"/>
              <a:buChar char="q"/>
            </a:pPr>
            <a:r>
              <a:rPr lang="pl-PL" sz="1800" dirty="0"/>
              <a:t>w</a:t>
            </a:r>
            <a:r>
              <a:rPr lang="pl-PL" sz="1800" dirty="0" smtClean="0"/>
              <a:t> </a:t>
            </a:r>
            <a:r>
              <a:rPr lang="pl-PL" sz="1800" dirty="0" smtClean="0"/>
              <a:t>latach 2020 – 2021 zorganizowano </a:t>
            </a:r>
            <a:r>
              <a:rPr lang="pl-PL" sz="1800" dirty="0"/>
              <a:t>9</a:t>
            </a:r>
            <a:r>
              <a:rPr lang="pl-PL" sz="1800" dirty="0" smtClean="0"/>
              <a:t> </a:t>
            </a:r>
            <a:r>
              <a:rPr lang="pl-PL" sz="1800" dirty="0"/>
              <a:t>dwudniowych szkoleń na terenie całego </a:t>
            </a:r>
            <a:r>
              <a:rPr lang="pl-PL" sz="1800" dirty="0" smtClean="0"/>
              <a:t>kraju</a:t>
            </a:r>
            <a:r>
              <a:rPr lang="pl-PL" sz="1800" dirty="0" smtClean="0"/>
              <a:t>,</a:t>
            </a:r>
            <a:endParaRPr lang="pl-PL" sz="1800" dirty="0"/>
          </a:p>
          <a:p>
            <a:pPr marL="457200" indent="-457200">
              <a:buFont typeface="Wingdings" panose="05000000000000000000" pitchFamily="2" charset="2"/>
              <a:buChar char="q"/>
            </a:pPr>
            <a:r>
              <a:rPr lang="pl-PL" sz="1800" dirty="0" smtClean="0"/>
              <a:t>przeszkolono </a:t>
            </a:r>
            <a:r>
              <a:rPr lang="pl-PL" sz="1800" dirty="0"/>
              <a:t>łącznie </a:t>
            </a:r>
            <a:r>
              <a:rPr lang="pl-PL" sz="1800" b="1" dirty="0" smtClean="0">
                <a:solidFill>
                  <a:srgbClr val="58AB1B"/>
                </a:solidFill>
              </a:rPr>
              <a:t>205</a:t>
            </a:r>
            <a:r>
              <a:rPr lang="pl-PL" sz="1800" dirty="0" smtClean="0"/>
              <a:t> </a:t>
            </a:r>
            <a:r>
              <a:rPr lang="pl-PL" sz="1800" dirty="0" smtClean="0">
                <a:solidFill>
                  <a:prstClr val="black"/>
                </a:solidFill>
              </a:rPr>
              <a:t>sędziów</a:t>
            </a:r>
            <a:r>
              <a:rPr lang="pl-PL" sz="1800" dirty="0" smtClean="0">
                <a:solidFill>
                  <a:prstClr val="black"/>
                </a:solidFill>
              </a:rPr>
              <a:t>, </a:t>
            </a:r>
          </a:p>
          <a:p>
            <a:pPr marL="457200" indent="-457200">
              <a:buFont typeface="Wingdings" panose="05000000000000000000" pitchFamily="2" charset="2"/>
              <a:buChar char="q"/>
            </a:pPr>
            <a:r>
              <a:rPr lang="pl-PL" sz="1800" dirty="0" smtClean="0">
                <a:solidFill>
                  <a:prstClr val="black"/>
                </a:solidFill>
              </a:rPr>
              <a:t>w sierpniu został uruchomiony kurs e-learningowy dla sędziów udostępniony na platformie e-learningowej </a:t>
            </a:r>
            <a:r>
              <a:rPr lang="pl-PL" sz="1800" dirty="0" err="1" smtClean="0">
                <a:solidFill>
                  <a:prstClr val="black"/>
                </a:solidFill>
              </a:rPr>
              <a:t>KSSiP</a:t>
            </a:r>
            <a:endParaRPr lang="pl-PL" sz="1800" dirty="0">
              <a:solidFill>
                <a:prstClr val="black"/>
              </a:solidFill>
            </a:endParaRPr>
          </a:p>
          <a:p>
            <a:pPr marL="457200" indent="-457200">
              <a:buFont typeface="Wingdings" panose="05000000000000000000" pitchFamily="2" charset="2"/>
              <a:buChar char="q"/>
            </a:pPr>
            <a:endParaRPr lang="pl-PL" sz="1800" dirty="0"/>
          </a:p>
        </p:txBody>
      </p:sp>
      <p:pic>
        <p:nvPicPr>
          <p:cNvPr id="4" name="Symbol zastępczy zawartości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4660367" y="3119183"/>
            <a:ext cx="3664174" cy="2433668"/>
          </a:xfrm>
        </p:spPr>
      </p:pic>
      <p:pic>
        <p:nvPicPr>
          <p:cNvPr id="5" name="Symbol zastępczy zawartości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bwMode="auto">
          <a:xfrm>
            <a:off x="899592" y="3110511"/>
            <a:ext cx="3384375" cy="24336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pole tekstowe 5"/>
          <p:cNvSpPr txBox="1"/>
          <p:nvPr/>
        </p:nvSpPr>
        <p:spPr>
          <a:xfrm>
            <a:off x="8654479" y="5377914"/>
            <a:ext cx="338554" cy="1412776"/>
          </a:xfrm>
          <a:prstGeom prst="rect">
            <a:avLst/>
          </a:prstGeom>
          <a:noFill/>
        </p:spPr>
        <p:txBody>
          <a:bodyPr vert="vert270" wrap="square" rtlCol="0">
            <a:spAutoFit/>
          </a:bodyPr>
          <a:lstStyle/>
          <a:p>
            <a:r>
              <a:rPr lang="pl-PL" sz="1000" i="1" dirty="0"/>
              <a:t>Fot.: GDOŚ </a:t>
            </a:r>
          </a:p>
        </p:txBody>
      </p:sp>
    </p:spTree>
    <p:extLst>
      <p:ext uri="{BB962C8B-B14F-4D97-AF65-F5344CB8AC3E}">
        <p14:creationId xmlns:p14="http://schemas.microsoft.com/office/powerpoint/2010/main" val="2690862554"/>
      </p:ext>
    </p:extLst>
  </p:cSld>
  <p:clrMapOvr>
    <a:masterClrMapping/>
  </p:clrMapOvr>
  <p:timing>
    <p:tnLst>
      <p:par>
        <p:cTn id="1" dur="indefinite" restart="never" nodeType="tmRoot"/>
      </p:par>
    </p:tnLst>
  </p:timing>
</p:sld>
</file>

<file path=ppt/theme/theme1.xml><?xml version="1.0" encoding="utf-8"?>
<a:theme xmlns:a="http://schemas.openxmlformats.org/drawingml/2006/main" name="szablon_prezentacji_GDOS-3">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 klasyczny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Pakiet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明朝"/>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明朝"/>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明朝"/>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明朝"/>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5.xml><?xml version="1.0" encoding="utf-8"?>
<a:themeOverride xmlns:a="http://schemas.openxmlformats.org/drawingml/2006/main">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明朝"/>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6.xml><?xml version="1.0" encoding="utf-8"?>
<a:themeOverride xmlns:a="http://schemas.openxmlformats.org/drawingml/2006/main">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明朝"/>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Szablon_prezentacji-1</Template>
  <TotalTime>4179</TotalTime>
  <Words>1232</Words>
  <Application>Microsoft Office PowerPoint</Application>
  <PresentationFormat>Pokaz na ekranie (4:3)</PresentationFormat>
  <Paragraphs>141</Paragraphs>
  <Slides>23</Slides>
  <Notes>14</Notes>
  <HiddenSlides>0</HiddenSlides>
  <MMClips>0</MMClips>
  <ScaleCrop>false</ScaleCrop>
  <HeadingPairs>
    <vt:vector size="6" baseType="variant">
      <vt:variant>
        <vt:lpstr>Używane czcionki</vt:lpstr>
      </vt:variant>
      <vt:variant>
        <vt:i4>6</vt:i4>
      </vt:variant>
      <vt:variant>
        <vt:lpstr>Motyw</vt:lpstr>
      </vt:variant>
      <vt:variant>
        <vt:i4>2</vt:i4>
      </vt:variant>
      <vt:variant>
        <vt:lpstr>Tytuły slajdów</vt:lpstr>
      </vt:variant>
      <vt:variant>
        <vt:i4>23</vt:i4>
      </vt:variant>
    </vt:vector>
  </HeadingPairs>
  <TitlesOfParts>
    <vt:vector size="31" baseType="lpstr">
      <vt:lpstr>Arial</vt:lpstr>
      <vt:lpstr>Calibri</vt:lpstr>
      <vt:lpstr>Calibri Light</vt:lpstr>
      <vt:lpstr>Myriad Pro</vt:lpstr>
      <vt:lpstr>Times New Roman</vt:lpstr>
      <vt:lpstr>Wingdings</vt:lpstr>
      <vt:lpstr>szablon_prezentacji_GDOS-3</vt:lpstr>
      <vt:lpstr>Motyw pakietu Office</vt:lpstr>
      <vt:lpstr>Prezentacja programu PowerPoint</vt:lpstr>
      <vt:lpstr>Finansowanie projektu </vt:lpstr>
      <vt:lpstr>Główne cele projektu</vt:lpstr>
      <vt:lpstr>Zaangażowane podmioty</vt:lpstr>
      <vt:lpstr>Kurs e-learningowy</vt:lpstr>
      <vt:lpstr>Konkurs dla Policji</vt:lpstr>
      <vt:lpstr>Szkolenia dla Policji</vt:lpstr>
      <vt:lpstr>Szkolenia dla prokuratorów</vt:lpstr>
      <vt:lpstr>Szkolenia dla sędziów</vt:lpstr>
      <vt:lpstr>Szkolenia dla organizacji pozarządowych</vt:lpstr>
      <vt:lpstr>Zielone staże w rdoś</vt:lpstr>
      <vt:lpstr>Prezentacja programu PowerPoint</vt:lpstr>
      <vt:lpstr>Prezentacja programu PowerPoint</vt:lpstr>
      <vt:lpstr>Badanie ex-post</vt:lpstr>
      <vt:lpstr>Zarys metodologiczny</vt:lpstr>
      <vt:lpstr>Jak Pan/Pani uważa, w jakim stopniu uczestnictwo w projekcie przyczyniło się do zwiększenia Pana/Pani poziomu wiedzy dotyczącej ochrony przyrody, w tym sieci Natura 2000?</vt:lpstr>
      <vt:lpstr>Czy uważa Pan/Pani, że na przestrzeni lat trwania projektu (2016-2021) potrzeby w zakresie poszerzania wiedzy na temat ochrony przyrody ulegały zmianie?</vt:lpstr>
      <vt:lpstr>Czy uważa Pan/Pani, że osiągnięte efekty będące rezultatem udziału w projekcie będą odczuwalne w dłuższej perspektywie czasu?</vt:lpstr>
      <vt:lpstr>Czy uważa Pan/Pani, że działanie realizowane w ramach projektu, w którym Pan/Pani uczestniczył/a, było dostosowane do reprezentowanej przez Pana/Panią grupy odbiorców projektu?</vt:lpstr>
      <vt:lpstr>Bariery w trakcie realizacji Projektu wg uczestników projektu</vt:lpstr>
      <vt:lpstr>Prezentacja programu PowerPoint</vt:lpstr>
      <vt:lpstr>Prezentacja programu PowerPoint</vt:lpstr>
      <vt:lpstr>Kontakt</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Prezentacja programu PowerPoint</dc:title>
  <dc:creator>Renata Putkowska</dc:creator>
  <cp:lastModifiedBy>Karolina Grosicka</cp:lastModifiedBy>
  <cp:revision>366</cp:revision>
  <cp:lastPrinted>2018-04-19T08:33:06Z</cp:lastPrinted>
  <dcterms:created xsi:type="dcterms:W3CDTF">2017-02-27T12:46:21Z</dcterms:created>
  <dcterms:modified xsi:type="dcterms:W3CDTF">2021-09-21T14:43:31Z</dcterms:modified>
</cp:coreProperties>
</file>